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Average"/>
      <p:regular r:id="rId25"/>
    </p:embeddedFont>
    <p:embeddedFont>
      <p:font typeface="Oswald"/>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5C69CE-EC6D-4379-98E3-9EFFE6D533CE}">
  <a:tblStyle styleId="{0F5C69CE-EC6D-4379-98E3-9EFFE6D533C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Oswald-regular.fntdata"/><Relationship Id="rId25" Type="http://schemas.openxmlformats.org/officeDocument/2006/relationships/font" Target="fonts/Average-regular.fntdata"/><Relationship Id="rId27" Type="http://schemas.openxmlformats.org/officeDocument/2006/relationships/font" Target="fonts/Oswa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5bc7e806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5bc7e806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Boom! Check it out! This is our result.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ed3c7072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ed3c7072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we get the correlated pairs of stock, we can get into the Part Two - Trading! In this part, we set up a LSTM model to </a:t>
            </a:r>
            <a:r>
              <a:rPr lang="en"/>
              <a:t>generate buy and sell signals. The data we pass into the LSTM is the price spread between a pair of stocks. The first step, of course, is the train-test split. We set up 70% of our data to training set, 10% for validation set and 20% for test set. And then, we set up the window size of LSTM to 60 days, which means we use the data in the past 60 days to predict today’s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ed3c70724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ed3c70724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next step, we build, optimize and train our model. You can find that we use Adam Optimizer, set learning rate to 0.01, use MSE as our loss function. For the training part we set the epochs to 100 and batch size to 32.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ed3c70724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ed3c70724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here is the last step for our </a:t>
            </a:r>
            <a:r>
              <a:rPr lang="en"/>
              <a:t>trading part: backtest and evaluation. After we get the predicted price spread, we calculate the percentage change between predict value and real value. If the percentage change is larger than buy threshold which is 0.3 in our case we open the long position. I</a:t>
            </a:r>
            <a:r>
              <a:rPr lang="en">
                <a:solidFill>
                  <a:schemeClr val="dk1"/>
                </a:solidFill>
              </a:rPr>
              <a:t>f the percentage change is smaller than sell threshold which is -0.3 in our case we open the short position. The metric we use to evaluate the model is MSE. The metric we use to evaluate our final backtest results are final return, shape ratio, and max drawdown. Here is a plot showing our strategy results VS sp500 index. We did pretty well.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ed3c70724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ed3c70724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8e616cf8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8e616cf8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64a02695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a64a02695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a64a02695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a64a02695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a64a02695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a64a02695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ed4b5a437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ed4b5a437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5bb6dc86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5bb6dc86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is pair trading? Assume we have a correlated pair of stocks, we calculate the spread between these two stocks. If the spread becomes larger than the average, we short the overperforming stock and buy the underperforming stock. </a:t>
            </a:r>
            <a:r>
              <a:rPr lang="en"/>
              <a:t>When the spread goes back to average, we stop trading and make profits.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a5bc7e806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a5bc7e806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general, we have two core </a:t>
            </a:r>
            <a:r>
              <a:rPr lang="en"/>
              <a:t>questions for pair trading — how to find the correlated stocks and how do we trade them?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a5bc7e806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a5bc7e806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project, we apply Machine Learning </a:t>
            </a:r>
            <a:r>
              <a:rPr lang="en"/>
              <a:t>algorithms</a:t>
            </a:r>
            <a:r>
              <a:rPr lang="en"/>
              <a:t> on pair trading. We use OPTICS Clustering to find the correlated pairs of stocks and LSTM to generate Buy and Sell signals.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a5bc7e806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a5bc7e806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with the EDA. Our first step is </a:t>
            </a:r>
            <a:r>
              <a:rPr lang="en"/>
              <a:t>to </a:t>
            </a:r>
            <a:r>
              <a:rPr lang="en"/>
              <a:t>retrieve</a:t>
            </a:r>
            <a:r>
              <a:rPr lang="en"/>
              <a:t> the tickers of SP500 </a:t>
            </a:r>
            <a:r>
              <a:rPr lang="en"/>
              <a:t>stocks from Wikipedia. And then, we get everyday “Close Price” of each stock from 2010/01/01 to today. Then, we calculate daily returns from the close price for each stock. We clean the data, drop the null values and standardize the “Day Return”  with Standard Scaler in Sklearn. We retrieve all of stocks which sector is “Technology Information”. Finally we got 64 IT stocks from SP500.</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5bc7e806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5bc7e806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get into the Part One: finding the correlated pairs of stocks. Our first step is to use PCA to reduce the dimensions of stock features. In this case, we set the n_components to 3 which means we will retrieve the top 3 important features from our stock. Here is a part of our results.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a5bc7e806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a5bc7e806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we implement the PCA, we use OPTICS </a:t>
            </a:r>
            <a:r>
              <a:rPr lang="en"/>
              <a:t>algorithm to cluster our IT stocks. OPTICS algorithm clusters the data based on the overall density. Here is the plot of our results, you can see the different clusters are in different colors.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a5bc7e806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a5bc7e806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we classify the stocks into different clusters, we can finally do the pairing. You can see that there are three qualified clusters of stocks. In each cluster, we are going to pass each pair of stocks into 2 steps. The first step is to check whether the two stocks are cointegrated? If they are, we move on to the second step that is to check whether the price spread between them are stationary. If the price spread of the two </a:t>
            </a:r>
            <a:r>
              <a:rPr lang="en"/>
              <a:t>stocks</a:t>
            </a:r>
            <a:r>
              <a:rPr lang="en"/>
              <a:t> is also stationary, we get a pair of correlated stocks.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comet.com/charlie-hou/pair-trading/view/new/panel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gif"/><Relationship Id="rId4" Type="http://schemas.openxmlformats.org/officeDocument/2006/relationships/hyperlink" Target="https://papers.ssrn.com/sol3/papers.cfm?abstract_id=3835692" TargetMode="External"/><Relationship Id="rId5" Type="http://schemas.openxmlformats.org/officeDocument/2006/relationships/hyperlink" Target="https://link.springer.com/book/10.1007/978-3-030-47251-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S&amp;P 500 Pair Trading with OPTICS and LSTM</a:t>
            </a:r>
            <a:endParaRPr/>
          </a:p>
        </p:txBody>
      </p:sp>
      <p:sp>
        <p:nvSpPr>
          <p:cNvPr id="60" name="Google Shape;60;p13"/>
          <p:cNvSpPr txBox="1"/>
          <p:nvPr>
            <p:ph idx="1" type="subTitle"/>
          </p:nvPr>
        </p:nvSpPr>
        <p:spPr>
          <a:xfrm>
            <a:off x="671250" y="3315226"/>
            <a:ext cx="7801500" cy="792600"/>
          </a:xfrm>
          <a:prstGeom prst="rect">
            <a:avLst/>
          </a:prstGeom>
        </p:spPr>
        <p:txBody>
          <a:bodyPr anchorCtr="0" anchor="t" bIns="91425" lIns="91425" spcFirstLastPara="1" rIns="91425" wrap="square" tIns="91425">
            <a:normAutofit/>
          </a:bodyPr>
          <a:lstStyle/>
          <a:p>
            <a:pPr indent="0" lvl="0" marL="914400" rtl="0" algn="l">
              <a:spcBef>
                <a:spcPts val="0"/>
              </a:spcBef>
              <a:spcAft>
                <a:spcPts val="0"/>
              </a:spcAft>
              <a:buNone/>
            </a:pPr>
            <a:r>
              <a:rPr lang="en"/>
              <a:t>Joyce Bi 			Yixin Wu 			Charlie Hou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p:nvPr/>
        </p:nvSpPr>
        <p:spPr>
          <a:xfrm>
            <a:off x="530400" y="2466975"/>
            <a:ext cx="7663325" cy="2076275"/>
          </a:xfrm>
          <a:prstGeom prst="flowChartPredefinedProcess">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B45F06"/>
                </a:solidFill>
              </a:rPr>
              <a:t>Cluster 0 Pairs of stocks that are cointegrated and whose price differences exhibit mean-reverting behavior: [(</a:t>
            </a:r>
            <a:r>
              <a:rPr lang="en" sz="1200">
                <a:solidFill>
                  <a:srgbClr val="FF0000"/>
                </a:solidFill>
              </a:rPr>
              <a:t>'CDNS', 'SNPS'</a:t>
            </a:r>
            <a:r>
              <a:rPr lang="en" sz="1200">
                <a:solidFill>
                  <a:srgbClr val="B45F06"/>
                </a:solidFill>
              </a:rPr>
              <a:t>)]</a:t>
            </a:r>
            <a:endParaRPr sz="1200">
              <a:solidFill>
                <a:srgbClr val="B45F06"/>
              </a:solidFill>
            </a:endParaRPr>
          </a:p>
          <a:p>
            <a:pPr indent="0" lvl="0" marL="0" rtl="0" algn="l">
              <a:lnSpc>
                <a:spcPct val="115000"/>
              </a:lnSpc>
              <a:spcBef>
                <a:spcPts val="1200"/>
              </a:spcBef>
              <a:spcAft>
                <a:spcPts val="0"/>
              </a:spcAft>
              <a:buNone/>
            </a:pPr>
            <a:r>
              <a:rPr lang="en" sz="1200">
                <a:solidFill>
                  <a:srgbClr val="B45F06"/>
                </a:solidFill>
              </a:rPr>
              <a:t>Cluster 1 Pairs of stocks that are cointegrated and whose price differences exhibit mean-reverting behavior: [(</a:t>
            </a:r>
            <a:r>
              <a:rPr lang="en" sz="1200">
                <a:solidFill>
                  <a:srgbClr val="FF0000"/>
                </a:solidFill>
              </a:rPr>
              <a:t>'ADI', 'MCHP'</a:t>
            </a:r>
            <a:r>
              <a:rPr lang="en" sz="1200">
                <a:solidFill>
                  <a:srgbClr val="B45F06"/>
                </a:solidFill>
              </a:rPr>
              <a:t>), (</a:t>
            </a:r>
            <a:r>
              <a:rPr lang="en" sz="1200">
                <a:solidFill>
                  <a:srgbClr val="FF0000"/>
                </a:solidFill>
              </a:rPr>
              <a:t>'ADI', 'MPWR'</a:t>
            </a:r>
            <a:r>
              <a:rPr lang="en" sz="1200">
                <a:solidFill>
                  <a:srgbClr val="B45F06"/>
                </a:solidFill>
              </a:rPr>
              <a:t>), (</a:t>
            </a:r>
            <a:r>
              <a:rPr lang="en" sz="1200">
                <a:solidFill>
                  <a:srgbClr val="FF0000"/>
                </a:solidFill>
              </a:rPr>
              <a:t>'AMAT', 'NXPI'</a:t>
            </a:r>
            <a:r>
              <a:rPr lang="en" sz="1200">
                <a:solidFill>
                  <a:srgbClr val="B45F06"/>
                </a:solidFill>
              </a:rPr>
              <a:t>), (</a:t>
            </a:r>
            <a:r>
              <a:rPr lang="en" sz="1200">
                <a:solidFill>
                  <a:srgbClr val="FF0000"/>
                </a:solidFill>
              </a:rPr>
              <a:t>'LRCX', 'NXPI'</a:t>
            </a:r>
            <a:r>
              <a:rPr lang="en" sz="1200">
                <a:solidFill>
                  <a:srgbClr val="B45F06"/>
                </a:solidFill>
              </a:rPr>
              <a:t>), ('</a:t>
            </a:r>
            <a:r>
              <a:rPr lang="en" sz="1200">
                <a:solidFill>
                  <a:srgbClr val="FF0000"/>
                </a:solidFill>
              </a:rPr>
              <a:t>QRVO', 'SWKS'</a:t>
            </a:r>
            <a:r>
              <a:rPr lang="en" sz="1200">
                <a:solidFill>
                  <a:srgbClr val="B45F06"/>
                </a:solidFill>
              </a:rPr>
              <a:t>)]</a:t>
            </a:r>
            <a:endParaRPr sz="1200">
              <a:solidFill>
                <a:srgbClr val="B45F06"/>
              </a:solidFill>
            </a:endParaRPr>
          </a:p>
          <a:p>
            <a:pPr indent="0" lvl="0" marL="0" rtl="0" algn="l">
              <a:lnSpc>
                <a:spcPct val="115000"/>
              </a:lnSpc>
              <a:spcBef>
                <a:spcPts val="1200"/>
              </a:spcBef>
              <a:spcAft>
                <a:spcPts val="1200"/>
              </a:spcAft>
              <a:buNone/>
            </a:pPr>
            <a:r>
              <a:rPr lang="en" sz="1200">
                <a:solidFill>
                  <a:srgbClr val="B45F06"/>
                </a:solidFill>
              </a:rPr>
              <a:t>Cluster 2 Pairs of stocks that are cointegrated and whose price differences exhibit mean-reverting behavior: [(</a:t>
            </a:r>
            <a:r>
              <a:rPr lang="en" sz="1200">
                <a:solidFill>
                  <a:srgbClr val="FF0000"/>
                </a:solidFill>
              </a:rPr>
              <a:t>'CSCO', 'TDY'</a:t>
            </a:r>
            <a:r>
              <a:rPr lang="en" sz="1200">
                <a:solidFill>
                  <a:srgbClr val="B45F06"/>
                </a:solidFill>
              </a:rPr>
              <a:t>), (</a:t>
            </a:r>
            <a:r>
              <a:rPr lang="en" sz="1200">
                <a:solidFill>
                  <a:srgbClr val="FF0000"/>
                </a:solidFill>
              </a:rPr>
              <a:t>'NTAP', 'TDY'</a:t>
            </a:r>
            <a:r>
              <a:rPr lang="en" sz="1200">
                <a:solidFill>
                  <a:srgbClr val="B45F06"/>
                </a:solidFill>
              </a:rPr>
              <a:t>), ('</a:t>
            </a:r>
            <a:r>
              <a:rPr lang="en" sz="1200">
                <a:solidFill>
                  <a:srgbClr val="FF0000"/>
                </a:solidFill>
              </a:rPr>
              <a:t>WDC', 'ZBRA'</a:t>
            </a:r>
            <a:r>
              <a:rPr lang="en" sz="1200">
                <a:solidFill>
                  <a:srgbClr val="B45F06"/>
                </a:solidFill>
              </a:rPr>
              <a:t>)]</a:t>
            </a:r>
            <a:endParaRPr>
              <a:solidFill>
                <a:srgbClr val="B45F06"/>
              </a:solidFill>
              <a:latin typeface="Average"/>
              <a:ea typeface="Average"/>
              <a:cs typeface="Average"/>
              <a:sym typeface="Average"/>
            </a:endParaRPr>
          </a:p>
        </p:txBody>
      </p:sp>
      <p:sp>
        <p:nvSpPr>
          <p:cNvPr id="149" name="Google Shape;149;p22"/>
          <p:cNvSpPr txBox="1"/>
          <p:nvPr/>
        </p:nvSpPr>
        <p:spPr>
          <a:xfrm>
            <a:off x="690850" y="235950"/>
            <a:ext cx="3000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solidFill>
                  <a:srgbClr val="CC0000"/>
                </a:solidFill>
                <a:latin typeface="Oswald"/>
                <a:ea typeface="Oswald"/>
                <a:cs typeface="Oswald"/>
                <a:sym typeface="Oswald"/>
              </a:rPr>
              <a:t>PART ONE</a:t>
            </a:r>
            <a:endParaRPr/>
          </a:p>
        </p:txBody>
      </p:sp>
      <p:sp>
        <p:nvSpPr>
          <p:cNvPr id="150" name="Google Shape;150;p22"/>
          <p:cNvSpPr txBox="1"/>
          <p:nvPr/>
        </p:nvSpPr>
        <p:spPr>
          <a:xfrm>
            <a:off x="4019225" y="235950"/>
            <a:ext cx="68253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solidFill>
                  <a:srgbClr val="FFFF00"/>
                </a:solidFill>
                <a:latin typeface="Oswald"/>
                <a:ea typeface="Oswald"/>
                <a:cs typeface="Oswald"/>
                <a:sym typeface="Oswald"/>
              </a:rPr>
              <a:t>CLUSTER &amp; Pairing</a:t>
            </a:r>
            <a:endParaRPr/>
          </a:p>
        </p:txBody>
      </p:sp>
      <p:sp>
        <p:nvSpPr>
          <p:cNvPr id="151" name="Google Shape;151;p22"/>
          <p:cNvSpPr txBox="1"/>
          <p:nvPr/>
        </p:nvSpPr>
        <p:spPr>
          <a:xfrm>
            <a:off x="3690850" y="15344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dk1"/>
                </a:solidFill>
                <a:latin typeface="Oswald"/>
                <a:ea typeface="Oswald"/>
                <a:cs typeface="Oswald"/>
                <a:sym typeface="Oswald"/>
              </a:rPr>
              <a:t>Result</a:t>
            </a:r>
            <a:endParaRPr sz="4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nvSpPr>
        <p:spPr>
          <a:xfrm>
            <a:off x="103800" y="424700"/>
            <a:ext cx="17574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solidFill>
                  <a:schemeClr val="dk1"/>
                </a:solidFill>
                <a:latin typeface="Oswald"/>
                <a:ea typeface="Oswald"/>
                <a:cs typeface="Oswald"/>
                <a:sym typeface="Oswald"/>
              </a:rPr>
              <a:t>PART </a:t>
            </a:r>
            <a:endParaRPr sz="5200">
              <a:solidFill>
                <a:schemeClr val="dk1"/>
              </a:solidFill>
              <a:latin typeface="Oswald"/>
              <a:ea typeface="Oswald"/>
              <a:cs typeface="Oswald"/>
              <a:sym typeface="Oswald"/>
            </a:endParaRPr>
          </a:p>
          <a:p>
            <a:pPr indent="0" lvl="0" marL="0" rtl="0" algn="l">
              <a:spcBef>
                <a:spcPts val="0"/>
              </a:spcBef>
              <a:spcAft>
                <a:spcPts val="0"/>
              </a:spcAft>
              <a:buNone/>
            </a:pPr>
            <a:r>
              <a:rPr lang="en" sz="5200">
                <a:solidFill>
                  <a:schemeClr val="dk1"/>
                </a:solidFill>
                <a:latin typeface="Oswald"/>
                <a:ea typeface="Oswald"/>
                <a:cs typeface="Oswald"/>
                <a:sym typeface="Oswald"/>
              </a:rPr>
              <a:t>TWO</a:t>
            </a:r>
            <a:endParaRPr>
              <a:solidFill>
                <a:schemeClr val="dk1"/>
              </a:solidFill>
            </a:endParaRPr>
          </a:p>
        </p:txBody>
      </p:sp>
      <p:sp>
        <p:nvSpPr>
          <p:cNvPr id="157" name="Google Shape;157;p23"/>
          <p:cNvSpPr txBox="1"/>
          <p:nvPr/>
        </p:nvSpPr>
        <p:spPr>
          <a:xfrm>
            <a:off x="103800" y="2464625"/>
            <a:ext cx="30000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solidFill>
                  <a:srgbClr val="FF00FF"/>
                </a:solidFill>
                <a:latin typeface="Oswald"/>
                <a:ea typeface="Oswald"/>
                <a:cs typeface="Oswald"/>
                <a:sym typeface="Oswald"/>
              </a:rPr>
              <a:t>Trading with LSTM</a:t>
            </a:r>
            <a:endParaRPr>
              <a:solidFill>
                <a:srgbClr val="FF00FF"/>
              </a:solidFill>
            </a:endParaRPr>
          </a:p>
        </p:txBody>
      </p:sp>
      <p:sp>
        <p:nvSpPr>
          <p:cNvPr id="158" name="Google Shape;158;p23"/>
          <p:cNvSpPr txBox="1"/>
          <p:nvPr/>
        </p:nvSpPr>
        <p:spPr>
          <a:xfrm>
            <a:off x="3635300" y="0"/>
            <a:ext cx="55842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rgbClr val="D9D9D9"/>
                </a:solidFill>
                <a:latin typeface="Average"/>
                <a:ea typeface="Average"/>
                <a:cs typeface="Average"/>
                <a:sym typeface="Average"/>
              </a:rPr>
              <a:t>                  </a:t>
            </a:r>
            <a:r>
              <a:rPr lang="en" sz="2900">
                <a:solidFill>
                  <a:srgbClr val="D9D9D9"/>
                </a:solidFill>
                <a:latin typeface="Average"/>
                <a:ea typeface="Average"/>
                <a:cs typeface="Average"/>
                <a:sym typeface="Average"/>
              </a:rPr>
              <a:t>Step One</a:t>
            </a:r>
            <a:endParaRPr sz="2900">
              <a:solidFill>
                <a:srgbClr val="D9D9D9"/>
              </a:solidFill>
              <a:latin typeface="Average"/>
              <a:ea typeface="Average"/>
              <a:cs typeface="Average"/>
              <a:sym typeface="Average"/>
            </a:endParaRPr>
          </a:p>
          <a:p>
            <a:pPr indent="0" lvl="0" marL="0" rtl="0" algn="l">
              <a:spcBef>
                <a:spcPts val="0"/>
              </a:spcBef>
              <a:spcAft>
                <a:spcPts val="0"/>
              </a:spcAft>
              <a:buNone/>
            </a:pPr>
            <a:r>
              <a:rPr lang="en" sz="2900">
                <a:solidFill>
                  <a:srgbClr val="00FFFF"/>
                </a:solidFill>
                <a:latin typeface="Average"/>
                <a:ea typeface="Average"/>
                <a:cs typeface="Average"/>
                <a:sym typeface="Average"/>
              </a:rPr>
              <a:t>            </a:t>
            </a:r>
            <a:r>
              <a:rPr lang="en" sz="2900">
                <a:solidFill>
                  <a:srgbClr val="00FFFF"/>
                </a:solidFill>
                <a:latin typeface="Average"/>
                <a:ea typeface="Average"/>
                <a:cs typeface="Average"/>
                <a:sym typeface="Average"/>
              </a:rPr>
              <a:t>Data Preparation</a:t>
            </a:r>
            <a:endParaRPr sz="2900">
              <a:solidFill>
                <a:srgbClr val="00FFFF"/>
              </a:solidFill>
              <a:latin typeface="Average"/>
              <a:ea typeface="Average"/>
              <a:cs typeface="Average"/>
              <a:sym typeface="Average"/>
            </a:endParaRPr>
          </a:p>
        </p:txBody>
      </p:sp>
      <p:sp>
        <p:nvSpPr>
          <p:cNvPr id="159" name="Google Shape;159;p23"/>
          <p:cNvSpPr/>
          <p:nvPr/>
        </p:nvSpPr>
        <p:spPr>
          <a:xfrm>
            <a:off x="3731050" y="1136300"/>
            <a:ext cx="3000000" cy="40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70%</a:t>
            </a:r>
            <a:endParaRPr>
              <a:latin typeface="Average"/>
              <a:ea typeface="Average"/>
              <a:cs typeface="Average"/>
              <a:sym typeface="Average"/>
            </a:endParaRPr>
          </a:p>
        </p:txBody>
      </p:sp>
      <p:sp>
        <p:nvSpPr>
          <p:cNvPr id="160" name="Google Shape;160;p23"/>
          <p:cNvSpPr/>
          <p:nvPr/>
        </p:nvSpPr>
        <p:spPr>
          <a:xfrm>
            <a:off x="6731050" y="1136300"/>
            <a:ext cx="660600" cy="405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10%</a:t>
            </a:r>
            <a:endParaRPr>
              <a:latin typeface="Average"/>
              <a:ea typeface="Average"/>
              <a:cs typeface="Average"/>
              <a:sym typeface="Average"/>
            </a:endParaRPr>
          </a:p>
        </p:txBody>
      </p:sp>
      <p:sp>
        <p:nvSpPr>
          <p:cNvPr id="161" name="Google Shape;161;p23"/>
          <p:cNvSpPr/>
          <p:nvPr/>
        </p:nvSpPr>
        <p:spPr>
          <a:xfrm>
            <a:off x="7391650" y="1136300"/>
            <a:ext cx="1227000" cy="4059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20%</a:t>
            </a:r>
            <a:endParaRPr>
              <a:latin typeface="Average"/>
              <a:ea typeface="Average"/>
              <a:cs typeface="Average"/>
              <a:sym typeface="Average"/>
            </a:endParaRPr>
          </a:p>
        </p:txBody>
      </p:sp>
      <p:sp>
        <p:nvSpPr>
          <p:cNvPr id="162" name="Google Shape;162;p23"/>
          <p:cNvSpPr txBox="1"/>
          <p:nvPr/>
        </p:nvSpPr>
        <p:spPr>
          <a:xfrm>
            <a:off x="4244800" y="1681675"/>
            <a:ext cx="19725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Average"/>
                <a:ea typeface="Average"/>
                <a:cs typeface="Average"/>
                <a:sym typeface="Average"/>
              </a:rPr>
              <a:t>               Training</a:t>
            </a:r>
            <a:endParaRPr sz="1200">
              <a:solidFill>
                <a:schemeClr val="accent3"/>
              </a:solidFill>
              <a:latin typeface="Average"/>
              <a:ea typeface="Average"/>
              <a:cs typeface="Average"/>
              <a:sym typeface="Average"/>
            </a:endParaRPr>
          </a:p>
        </p:txBody>
      </p:sp>
      <p:sp>
        <p:nvSpPr>
          <p:cNvPr id="163" name="Google Shape;163;p23"/>
          <p:cNvSpPr txBox="1"/>
          <p:nvPr/>
        </p:nvSpPr>
        <p:spPr>
          <a:xfrm>
            <a:off x="6565775" y="1657525"/>
            <a:ext cx="96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3"/>
                </a:solidFill>
                <a:latin typeface="Average"/>
                <a:ea typeface="Average"/>
                <a:cs typeface="Average"/>
                <a:sym typeface="Average"/>
              </a:rPr>
              <a:t>  </a:t>
            </a:r>
            <a:r>
              <a:rPr lang="en" sz="1200">
                <a:solidFill>
                  <a:srgbClr val="93C47D"/>
                </a:solidFill>
                <a:latin typeface="Average"/>
                <a:ea typeface="Average"/>
                <a:cs typeface="Average"/>
                <a:sym typeface="Average"/>
              </a:rPr>
              <a:t>Validation</a:t>
            </a:r>
            <a:endParaRPr>
              <a:solidFill>
                <a:srgbClr val="93C47D"/>
              </a:solidFill>
            </a:endParaRPr>
          </a:p>
        </p:txBody>
      </p:sp>
      <p:sp>
        <p:nvSpPr>
          <p:cNvPr id="164" name="Google Shape;164;p23"/>
          <p:cNvSpPr txBox="1"/>
          <p:nvPr/>
        </p:nvSpPr>
        <p:spPr>
          <a:xfrm>
            <a:off x="7750300" y="1657525"/>
            <a:ext cx="78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3"/>
                </a:solidFill>
                <a:latin typeface="Average"/>
                <a:ea typeface="Average"/>
                <a:cs typeface="Average"/>
                <a:sym typeface="Average"/>
              </a:rPr>
              <a:t>  </a:t>
            </a:r>
            <a:r>
              <a:rPr lang="en" sz="1200">
                <a:solidFill>
                  <a:srgbClr val="FF0000"/>
                </a:solidFill>
                <a:latin typeface="Average"/>
                <a:ea typeface="Average"/>
                <a:cs typeface="Average"/>
                <a:sym typeface="Average"/>
              </a:rPr>
              <a:t>Test</a:t>
            </a:r>
            <a:endParaRPr>
              <a:solidFill>
                <a:srgbClr val="FF0000"/>
              </a:solidFill>
            </a:endParaRPr>
          </a:p>
        </p:txBody>
      </p:sp>
      <p:sp>
        <p:nvSpPr>
          <p:cNvPr id="165" name="Google Shape;165;p23"/>
          <p:cNvSpPr/>
          <p:nvPr/>
        </p:nvSpPr>
        <p:spPr>
          <a:xfrm>
            <a:off x="6117450" y="2026825"/>
            <a:ext cx="358500" cy="481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66" name="Google Shape;166;p23"/>
          <p:cNvSpPr txBox="1"/>
          <p:nvPr/>
        </p:nvSpPr>
        <p:spPr>
          <a:xfrm>
            <a:off x="4445450" y="2460825"/>
            <a:ext cx="39639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 Window Size for LSTM: </a:t>
            </a:r>
            <a:r>
              <a:rPr lang="en" sz="1800">
                <a:solidFill>
                  <a:srgbClr val="FF00FF"/>
                </a:solidFill>
                <a:latin typeface="Average"/>
                <a:ea typeface="Average"/>
                <a:cs typeface="Average"/>
                <a:sym typeface="Average"/>
              </a:rPr>
              <a:t>60 </a:t>
            </a:r>
            <a:r>
              <a:rPr lang="en" sz="1800">
                <a:solidFill>
                  <a:schemeClr val="accent3"/>
                </a:solidFill>
                <a:latin typeface="Average"/>
                <a:ea typeface="Average"/>
                <a:cs typeface="Average"/>
                <a:sym typeface="Average"/>
              </a:rPr>
              <a:t>days </a:t>
            </a:r>
            <a:endParaRPr sz="1800">
              <a:solidFill>
                <a:schemeClr val="accent3"/>
              </a:solidFill>
              <a:latin typeface="Average"/>
              <a:ea typeface="Average"/>
              <a:cs typeface="Average"/>
              <a:sym typeface="Average"/>
            </a:endParaRPr>
          </a:p>
        </p:txBody>
      </p:sp>
      <p:sp>
        <p:nvSpPr>
          <p:cNvPr id="167" name="Google Shape;167;p23"/>
          <p:cNvSpPr/>
          <p:nvPr/>
        </p:nvSpPr>
        <p:spPr>
          <a:xfrm>
            <a:off x="6117450" y="2948100"/>
            <a:ext cx="358500" cy="481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68" name="Google Shape;168;p23"/>
          <p:cNvSpPr txBox="1"/>
          <p:nvPr/>
        </p:nvSpPr>
        <p:spPr>
          <a:xfrm>
            <a:off x="3103800" y="3382100"/>
            <a:ext cx="7282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3"/>
                </a:solidFill>
                <a:latin typeface="Average"/>
                <a:ea typeface="Average"/>
                <a:cs typeface="Average"/>
                <a:sym typeface="Average"/>
              </a:rPr>
              <a:t>  Preprocess Data: use a window of the last 60 days to predict the 61st day</a:t>
            </a:r>
            <a:endParaRPr sz="1500">
              <a:solidFill>
                <a:schemeClr val="accent3"/>
              </a:solidFill>
              <a:latin typeface="Average"/>
              <a:ea typeface="Average"/>
              <a:cs typeface="Average"/>
              <a:sym typeface="Average"/>
            </a:endParaRPr>
          </a:p>
        </p:txBody>
      </p:sp>
      <p:sp>
        <p:nvSpPr>
          <p:cNvPr id="169" name="Google Shape;169;p23"/>
          <p:cNvSpPr/>
          <p:nvPr/>
        </p:nvSpPr>
        <p:spPr>
          <a:xfrm>
            <a:off x="2880350" y="3854325"/>
            <a:ext cx="6153300" cy="11703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t/>
            </a:r>
            <a:endParaRPr sz="1050">
              <a:highlight>
                <a:srgbClr val="F7F7F7"/>
              </a:highlight>
              <a:latin typeface="Courier New"/>
              <a:ea typeface="Courier New"/>
              <a:cs typeface="Courier New"/>
              <a:sym typeface="Courier New"/>
            </a:endParaRPr>
          </a:p>
          <a:p>
            <a:pPr indent="457200" lvl="0" marL="0" rtl="0" algn="l">
              <a:lnSpc>
                <a:spcPct val="135714"/>
              </a:lnSpc>
              <a:spcBef>
                <a:spcPts val="0"/>
              </a:spcBef>
              <a:spcAft>
                <a:spcPts val="0"/>
              </a:spcAft>
              <a:buNone/>
            </a:pPr>
            <a:r>
              <a:rPr lang="en" sz="1050">
                <a:highlight>
                  <a:srgbClr val="F7F7F7"/>
                </a:highlight>
                <a:latin typeface="Courier New"/>
                <a:ea typeface="Courier New"/>
                <a:cs typeface="Courier New"/>
                <a:sym typeface="Courier New"/>
              </a:rPr>
              <a:t>look_back = 60</a:t>
            </a:r>
            <a:endParaRPr sz="1050">
              <a:solidFill>
                <a:srgbClr val="116644"/>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7F7F7"/>
                </a:highlight>
                <a:latin typeface="Courier New"/>
                <a:ea typeface="Courier New"/>
                <a:cs typeface="Courier New"/>
                <a:sym typeface="Courier New"/>
              </a:rPr>
              <a:t>   	price_difference_normalized = (price_difference -   np.mean(price_difference)) / np.std(price_difference)</a:t>
            </a:r>
            <a:endParaRPr sz="1050">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7F7F7"/>
                </a:highlight>
                <a:latin typeface="Courier New"/>
                <a:ea typeface="Courier New"/>
                <a:cs typeface="Courier New"/>
                <a:sym typeface="Courier New"/>
              </a:rPr>
              <a:t>   	X, y = preprocess_data(price_difference_normalized, look_back)</a:t>
            </a:r>
            <a:endParaRPr sz="1050">
              <a:highlight>
                <a:srgbClr val="F7F7F7"/>
              </a:highlight>
              <a:latin typeface="Courier New"/>
              <a:ea typeface="Courier New"/>
              <a:cs typeface="Courier New"/>
              <a:sym typeface="Courier New"/>
            </a:endParaRPr>
          </a:p>
          <a:p>
            <a:pPr indent="0" lvl="0" marL="0" rtl="0" algn="ctr">
              <a:spcBef>
                <a:spcPts val="0"/>
              </a:spcBef>
              <a:spcAft>
                <a:spcPts val="0"/>
              </a:spcAft>
              <a:buNone/>
            </a:pPr>
            <a:r>
              <a:t/>
            </a:r>
            <a:endParaRPr>
              <a:latin typeface="Average"/>
              <a:ea typeface="Average"/>
              <a:cs typeface="Average"/>
              <a:sym typeface="Average"/>
            </a:endParaRPr>
          </a:p>
        </p:txBody>
      </p:sp>
      <p:sp>
        <p:nvSpPr>
          <p:cNvPr id="170" name="Google Shape;170;p23"/>
          <p:cNvSpPr txBox="1"/>
          <p:nvPr/>
        </p:nvSpPr>
        <p:spPr>
          <a:xfrm>
            <a:off x="2974250" y="1681675"/>
            <a:ext cx="170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E69138"/>
                </a:solidFill>
                <a:latin typeface="Average"/>
                <a:ea typeface="Average"/>
                <a:cs typeface="Average"/>
                <a:sym typeface="Average"/>
              </a:rPr>
              <a:t>2010/01/01 ~ 2023/12/05</a:t>
            </a:r>
            <a:endParaRPr>
              <a:solidFill>
                <a:srgbClr val="E69138"/>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nvSpPr>
        <p:spPr>
          <a:xfrm>
            <a:off x="7238650" y="283150"/>
            <a:ext cx="16725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solidFill>
                  <a:schemeClr val="dk1"/>
                </a:solidFill>
                <a:latin typeface="Oswald"/>
                <a:ea typeface="Oswald"/>
                <a:cs typeface="Oswald"/>
                <a:sym typeface="Oswald"/>
              </a:rPr>
              <a:t>PART </a:t>
            </a:r>
            <a:endParaRPr sz="5200">
              <a:solidFill>
                <a:schemeClr val="dk1"/>
              </a:solidFill>
              <a:latin typeface="Oswald"/>
              <a:ea typeface="Oswald"/>
              <a:cs typeface="Oswald"/>
              <a:sym typeface="Oswald"/>
            </a:endParaRPr>
          </a:p>
          <a:p>
            <a:pPr indent="0" lvl="0" marL="0" rtl="0" algn="l">
              <a:spcBef>
                <a:spcPts val="0"/>
              </a:spcBef>
              <a:spcAft>
                <a:spcPts val="0"/>
              </a:spcAft>
              <a:buNone/>
            </a:pPr>
            <a:r>
              <a:rPr lang="en" sz="5200">
                <a:solidFill>
                  <a:schemeClr val="dk1"/>
                </a:solidFill>
                <a:latin typeface="Oswald"/>
                <a:ea typeface="Oswald"/>
                <a:cs typeface="Oswald"/>
                <a:sym typeface="Oswald"/>
              </a:rPr>
              <a:t>TWO</a:t>
            </a:r>
            <a:endParaRPr/>
          </a:p>
        </p:txBody>
      </p:sp>
      <p:sp>
        <p:nvSpPr>
          <p:cNvPr id="176" name="Google Shape;176;p24"/>
          <p:cNvSpPr txBox="1"/>
          <p:nvPr/>
        </p:nvSpPr>
        <p:spPr>
          <a:xfrm>
            <a:off x="5911150" y="2571750"/>
            <a:ext cx="30000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solidFill>
                  <a:srgbClr val="FF00FF"/>
                </a:solidFill>
                <a:latin typeface="Oswald"/>
                <a:ea typeface="Oswald"/>
                <a:cs typeface="Oswald"/>
                <a:sym typeface="Oswald"/>
              </a:rPr>
              <a:t>     </a:t>
            </a:r>
            <a:r>
              <a:rPr lang="en" sz="5200">
                <a:solidFill>
                  <a:srgbClr val="FF00FF"/>
                </a:solidFill>
                <a:latin typeface="Oswald"/>
                <a:ea typeface="Oswald"/>
                <a:cs typeface="Oswald"/>
                <a:sym typeface="Oswald"/>
              </a:rPr>
              <a:t>Trading with LSTM</a:t>
            </a:r>
            <a:endParaRPr/>
          </a:p>
        </p:txBody>
      </p:sp>
      <p:sp>
        <p:nvSpPr>
          <p:cNvPr id="177" name="Google Shape;177;p24"/>
          <p:cNvSpPr txBox="1"/>
          <p:nvPr/>
        </p:nvSpPr>
        <p:spPr>
          <a:xfrm>
            <a:off x="2104575" y="56650"/>
            <a:ext cx="16251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rgbClr val="D9D9D9"/>
                </a:solidFill>
                <a:latin typeface="Average"/>
                <a:ea typeface="Average"/>
                <a:cs typeface="Average"/>
                <a:sym typeface="Average"/>
              </a:rPr>
              <a:t>Step Two</a:t>
            </a:r>
            <a:endParaRPr/>
          </a:p>
        </p:txBody>
      </p:sp>
      <p:sp>
        <p:nvSpPr>
          <p:cNvPr id="178" name="Google Shape;178;p24"/>
          <p:cNvSpPr txBox="1"/>
          <p:nvPr/>
        </p:nvSpPr>
        <p:spPr>
          <a:xfrm>
            <a:off x="785225" y="470775"/>
            <a:ext cx="47094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rgbClr val="00FF00"/>
                </a:solidFill>
                <a:latin typeface="Average"/>
                <a:ea typeface="Average"/>
                <a:cs typeface="Average"/>
                <a:sym typeface="Average"/>
              </a:rPr>
              <a:t>Training and Optimization</a:t>
            </a:r>
            <a:endParaRPr>
              <a:solidFill>
                <a:srgbClr val="00FF00"/>
              </a:solidFill>
            </a:endParaRPr>
          </a:p>
        </p:txBody>
      </p:sp>
      <p:pic>
        <p:nvPicPr>
          <p:cNvPr id="179" name="Google Shape;179;p24"/>
          <p:cNvPicPr preferRelativeResize="0"/>
          <p:nvPr/>
        </p:nvPicPr>
        <p:blipFill>
          <a:blip r:embed="rId3">
            <a:alphaModFix/>
          </a:blip>
          <a:stretch>
            <a:fillRect/>
          </a:stretch>
        </p:blipFill>
        <p:spPr>
          <a:xfrm>
            <a:off x="403450" y="1396825"/>
            <a:ext cx="5027325" cy="1391050"/>
          </a:xfrm>
          <a:prstGeom prst="rect">
            <a:avLst/>
          </a:prstGeom>
          <a:noFill/>
          <a:ln>
            <a:noFill/>
          </a:ln>
        </p:spPr>
      </p:pic>
      <p:sp>
        <p:nvSpPr>
          <p:cNvPr id="180" name="Google Shape;180;p24"/>
          <p:cNvSpPr txBox="1"/>
          <p:nvPr/>
        </p:nvSpPr>
        <p:spPr>
          <a:xfrm>
            <a:off x="2176263" y="1043850"/>
            <a:ext cx="14817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9900"/>
                </a:solidFill>
                <a:latin typeface="Average"/>
                <a:ea typeface="Average"/>
                <a:cs typeface="Average"/>
                <a:sym typeface="Average"/>
              </a:rPr>
              <a:t>Build the Model</a:t>
            </a:r>
            <a:endParaRPr sz="1500">
              <a:solidFill>
                <a:srgbClr val="FF9900"/>
              </a:solidFill>
              <a:latin typeface="Average"/>
              <a:ea typeface="Average"/>
              <a:cs typeface="Average"/>
              <a:sym typeface="Average"/>
            </a:endParaRPr>
          </a:p>
        </p:txBody>
      </p:sp>
      <p:sp>
        <p:nvSpPr>
          <p:cNvPr id="181" name="Google Shape;181;p24"/>
          <p:cNvSpPr txBox="1"/>
          <p:nvPr/>
        </p:nvSpPr>
        <p:spPr>
          <a:xfrm>
            <a:off x="785225" y="2787875"/>
            <a:ext cx="442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Adam Optimizer/ </a:t>
            </a:r>
            <a:r>
              <a:rPr lang="en" sz="1200">
                <a:solidFill>
                  <a:srgbClr val="00FF00"/>
                </a:solidFill>
                <a:latin typeface="Average"/>
                <a:ea typeface="Average"/>
                <a:cs typeface="Average"/>
                <a:sym typeface="Average"/>
              </a:rPr>
              <a:t>0.001 Learning Rate</a:t>
            </a:r>
            <a:r>
              <a:rPr lang="en" sz="1200">
                <a:solidFill>
                  <a:schemeClr val="dk1"/>
                </a:solidFill>
                <a:latin typeface="Average"/>
                <a:ea typeface="Average"/>
                <a:cs typeface="Average"/>
                <a:sym typeface="Average"/>
              </a:rPr>
              <a:t>/ </a:t>
            </a:r>
            <a:r>
              <a:rPr lang="en" sz="1200">
                <a:solidFill>
                  <a:srgbClr val="FF0000"/>
                </a:solidFill>
                <a:latin typeface="Average"/>
                <a:ea typeface="Average"/>
                <a:cs typeface="Average"/>
                <a:sym typeface="Average"/>
              </a:rPr>
              <a:t>Mean Squared Error</a:t>
            </a:r>
            <a:endParaRPr sz="1100">
              <a:solidFill>
                <a:srgbClr val="FF0000"/>
              </a:solidFill>
            </a:endParaRPr>
          </a:p>
        </p:txBody>
      </p:sp>
      <p:sp>
        <p:nvSpPr>
          <p:cNvPr id="182" name="Google Shape;182;p24"/>
          <p:cNvSpPr txBox="1"/>
          <p:nvPr/>
        </p:nvSpPr>
        <p:spPr>
          <a:xfrm>
            <a:off x="2032875" y="3629050"/>
            <a:ext cx="1625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00FF"/>
                </a:solidFill>
                <a:latin typeface="Average"/>
                <a:ea typeface="Average"/>
                <a:cs typeface="Average"/>
                <a:sym typeface="Average"/>
              </a:rPr>
              <a:t>Train</a:t>
            </a:r>
            <a:r>
              <a:rPr lang="en" sz="1500">
                <a:solidFill>
                  <a:srgbClr val="FF00FF"/>
                </a:solidFill>
                <a:latin typeface="Average"/>
                <a:ea typeface="Average"/>
                <a:cs typeface="Average"/>
                <a:sym typeface="Average"/>
              </a:rPr>
              <a:t> the Model</a:t>
            </a:r>
            <a:endParaRPr>
              <a:solidFill>
                <a:srgbClr val="FF00FF"/>
              </a:solidFill>
            </a:endParaRPr>
          </a:p>
        </p:txBody>
      </p:sp>
      <p:pic>
        <p:nvPicPr>
          <p:cNvPr id="183" name="Google Shape;183;p24"/>
          <p:cNvPicPr preferRelativeResize="0"/>
          <p:nvPr/>
        </p:nvPicPr>
        <p:blipFill>
          <a:blip r:embed="rId4">
            <a:alphaModFix/>
          </a:blip>
          <a:stretch>
            <a:fillRect/>
          </a:stretch>
        </p:blipFill>
        <p:spPr>
          <a:xfrm>
            <a:off x="96900" y="4044550"/>
            <a:ext cx="5640436" cy="481350"/>
          </a:xfrm>
          <a:prstGeom prst="rect">
            <a:avLst/>
          </a:prstGeom>
          <a:noFill/>
          <a:ln>
            <a:noFill/>
          </a:ln>
        </p:spPr>
      </p:pic>
      <p:sp>
        <p:nvSpPr>
          <p:cNvPr id="184" name="Google Shape;184;p24"/>
          <p:cNvSpPr txBox="1"/>
          <p:nvPr/>
        </p:nvSpPr>
        <p:spPr>
          <a:xfrm>
            <a:off x="1745925" y="4525900"/>
            <a:ext cx="219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 </a:t>
            </a:r>
            <a:r>
              <a:rPr lang="en" sz="1200">
                <a:solidFill>
                  <a:srgbClr val="00FF00"/>
                </a:solidFill>
                <a:latin typeface="Average"/>
                <a:ea typeface="Average"/>
                <a:cs typeface="Average"/>
                <a:sym typeface="Average"/>
              </a:rPr>
              <a:t>epochs = 100 </a:t>
            </a:r>
            <a:r>
              <a:rPr lang="en" sz="1200">
                <a:solidFill>
                  <a:schemeClr val="dk1"/>
                </a:solidFill>
                <a:latin typeface="Average"/>
                <a:ea typeface="Average"/>
                <a:cs typeface="Average"/>
                <a:sym typeface="Average"/>
              </a:rPr>
              <a:t>/ batch size = 32</a:t>
            </a:r>
            <a:endParaRPr/>
          </a:p>
        </p:txBody>
      </p:sp>
      <p:sp>
        <p:nvSpPr>
          <p:cNvPr id="185" name="Google Shape;185;p24"/>
          <p:cNvSpPr/>
          <p:nvPr/>
        </p:nvSpPr>
        <p:spPr>
          <a:xfrm>
            <a:off x="2644425" y="3155950"/>
            <a:ext cx="245400" cy="415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nvSpPr>
        <p:spPr>
          <a:xfrm>
            <a:off x="47175" y="386925"/>
            <a:ext cx="18990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solidFill>
                  <a:schemeClr val="dk1"/>
                </a:solidFill>
                <a:latin typeface="Oswald"/>
                <a:ea typeface="Oswald"/>
                <a:cs typeface="Oswald"/>
                <a:sym typeface="Oswald"/>
              </a:rPr>
              <a:t>PART </a:t>
            </a:r>
            <a:endParaRPr sz="5200">
              <a:solidFill>
                <a:schemeClr val="dk1"/>
              </a:solidFill>
              <a:latin typeface="Oswald"/>
              <a:ea typeface="Oswald"/>
              <a:cs typeface="Oswald"/>
              <a:sym typeface="Oswald"/>
            </a:endParaRPr>
          </a:p>
          <a:p>
            <a:pPr indent="0" lvl="0" marL="0" rtl="0" algn="l">
              <a:spcBef>
                <a:spcPts val="0"/>
              </a:spcBef>
              <a:spcAft>
                <a:spcPts val="0"/>
              </a:spcAft>
              <a:buNone/>
            </a:pPr>
            <a:r>
              <a:rPr lang="en" sz="5200">
                <a:solidFill>
                  <a:schemeClr val="dk1"/>
                </a:solidFill>
                <a:latin typeface="Oswald"/>
                <a:ea typeface="Oswald"/>
                <a:cs typeface="Oswald"/>
                <a:sym typeface="Oswald"/>
              </a:rPr>
              <a:t>TWO</a:t>
            </a:r>
            <a:endParaRPr/>
          </a:p>
        </p:txBody>
      </p:sp>
      <p:sp>
        <p:nvSpPr>
          <p:cNvPr id="191" name="Google Shape;191;p25"/>
          <p:cNvSpPr txBox="1"/>
          <p:nvPr/>
        </p:nvSpPr>
        <p:spPr>
          <a:xfrm>
            <a:off x="47175" y="2529300"/>
            <a:ext cx="30000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solidFill>
                  <a:srgbClr val="FF00FF"/>
                </a:solidFill>
                <a:latin typeface="Oswald"/>
                <a:ea typeface="Oswald"/>
                <a:cs typeface="Oswald"/>
                <a:sym typeface="Oswald"/>
              </a:rPr>
              <a:t>Trading with LSTM</a:t>
            </a:r>
            <a:endParaRPr/>
          </a:p>
        </p:txBody>
      </p:sp>
      <p:sp>
        <p:nvSpPr>
          <p:cNvPr id="192" name="Google Shape;192;p25"/>
          <p:cNvSpPr txBox="1"/>
          <p:nvPr/>
        </p:nvSpPr>
        <p:spPr>
          <a:xfrm>
            <a:off x="3220100" y="0"/>
            <a:ext cx="4832100" cy="1077300"/>
          </a:xfrm>
          <a:prstGeom prst="rect">
            <a:avLst/>
          </a:prstGeom>
          <a:noFill/>
          <a:ln>
            <a:noFill/>
          </a:ln>
        </p:spPr>
        <p:txBody>
          <a:bodyPr anchorCtr="0" anchor="t" bIns="91425" lIns="91425" spcFirstLastPara="1" rIns="91425" wrap="square" tIns="91425">
            <a:spAutoFit/>
          </a:bodyPr>
          <a:lstStyle/>
          <a:p>
            <a:pPr indent="0" lvl="0" marL="1828800" rtl="0" algn="l">
              <a:spcBef>
                <a:spcPts val="0"/>
              </a:spcBef>
              <a:spcAft>
                <a:spcPts val="0"/>
              </a:spcAft>
              <a:buNone/>
            </a:pPr>
            <a:r>
              <a:rPr lang="en" sz="2900">
                <a:solidFill>
                  <a:srgbClr val="D9D9D9"/>
                </a:solidFill>
                <a:latin typeface="Average"/>
                <a:ea typeface="Average"/>
                <a:cs typeface="Average"/>
                <a:sym typeface="Average"/>
              </a:rPr>
              <a:t>Step Three</a:t>
            </a:r>
            <a:endParaRPr sz="2900">
              <a:solidFill>
                <a:srgbClr val="D9D9D9"/>
              </a:solidFill>
              <a:latin typeface="Average"/>
              <a:ea typeface="Average"/>
              <a:cs typeface="Average"/>
              <a:sym typeface="Average"/>
            </a:endParaRPr>
          </a:p>
          <a:p>
            <a:pPr indent="0" lvl="0" marL="0" rtl="0" algn="l">
              <a:spcBef>
                <a:spcPts val="0"/>
              </a:spcBef>
              <a:spcAft>
                <a:spcPts val="0"/>
              </a:spcAft>
              <a:buNone/>
            </a:pPr>
            <a:r>
              <a:rPr lang="en" sz="2900">
                <a:solidFill>
                  <a:srgbClr val="00FFFF"/>
                </a:solidFill>
                <a:latin typeface="Average"/>
                <a:ea typeface="Average"/>
                <a:cs typeface="Average"/>
                <a:sym typeface="Average"/>
              </a:rPr>
              <a:t>          </a:t>
            </a:r>
            <a:r>
              <a:rPr lang="en" sz="2900">
                <a:solidFill>
                  <a:srgbClr val="FF0000"/>
                </a:solidFill>
                <a:latin typeface="Average"/>
                <a:ea typeface="Average"/>
                <a:cs typeface="Average"/>
                <a:sym typeface="Average"/>
              </a:rPr>
              <a:t>Backtest &amp; Evaluation</a:t>
            </a:r>
            <a:endParaRPr>
              <a:solidFill>
                <a:srgbClr val="FF0000"/>
              </a:solidFill>
            </a:endParaRPr>
          </a:p>
        </p:txBody>
      </p:sp>
      <p:pic>
        <p:nvPicPr>
          <p:cNvPr id="193" name="Google Shape;193;p25"/>
          <p:cNvPicPr preferRelativeResize="0"/>
          <p:nvPr/>
        </p:nvPicPr>
        <p:blipFill>
          <a:blip r:embed="rId3">
            <a:alphaModFix/>
          </a:blip>
          <a:stretch>
            <a:fillRect/>
          </a:stretch>
        </p:blipFill>
        <p:spPr>
          <a:xfrm>
            <a:off x="3806999" y="1293713"/>
            <a:ext cx="4245202" cy="976325"/>
          </a:xfrm>
          <a:prstGeom prst="rect">
            <a:avLst/>
          </a:prstGeom>
          <a:noFill/>
          <a:ln>
            <a:noFill/>
          </a:ln>
        </p:spPr>
      </p:pic>
      <p:sp>
        <p:nvSpPr>
          <p:cNvPr id="194" name="Google Shape;194;p25"/>
          <p:cNvSpPr txBox="1"/>
          <p:nvPr/>
        </p:nvSpPr>
        <p:spPr>
          <a:xfrm>
            <a:off x="3605125" y="930425"/>
            <a:ext cx="5466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9900"/>
                </a:solidFill>
                <a:latin typeface="Average"/>
                <a:ea typeface="Average"/>
                <a:cs typeface="Average"/>
                <a:sym typeface="Average"/>
              </a:rPr>
              <a:t>  Trading Logic - </a:t>
            </a:r>
            <a:r>
              <a:rPr lang="en" sz="1500">
                <a:solidFill>
                  <a:srgbClr val="00FFFF"/>
                </a:solidFill>
                <a:latin typeface="Average"/>
                <a:ea typeface="Average"/>
                <a:cs typeface="Average"/>
                <a:sym typeface="Average"/>
              </a:rPr>
              <a:t>Buy Threshold: 0.3</a:t>
            </a:r>
            <a:r>
              <a:rPr lang="en" sz="1500">
                <a:solidFill>
                  <a:srgbClr val="FF9900"/>
                </a:solidFill>
                <a:latin typeface="Average"/>
                <a:ea typeface="Average"/>
                <a:cs typeface="Average"/>
                <a:sym typeface="Average"/>
              </a:rPr>
              <a:t> / </a:t>
            </a:r>
            <a:r>
              <a:rPr lang="en" sz="1500">
                <a:solidFill>
                  <a:srgbClr val="FFFF00"/>
                </a:solidFill>
                <a:latin typeface="Average"/>
                <a:ea typeface="Average"/>
                <a:cs typeface="Average"/>
                <a:sym typeface="Average"/>
              </a:rPr>
              <a:t>Sell</a:t>
            </a:r>
            <a:r>
              <a:rPr lang="en" sz="1500">
                <a:solidFill>
                  <a:srgbClr val="FFFF00"/>
                </a:solidFill>
                <a:latin typeface="Average"/>
                <a:ea typeface="Average"/>
                <a:cs typeface="Average"/>
                <a:sym typeface="Average"/>
              </a:rPr>
              <a:t> Threshold: -0.3</a:t>
            </a:r>
            <a:endParaRPr>
              <a:solidFill>
                <a:srgbClr val="FFFF00"/>
              </a:solidFill>
            </a:endParaRPr>
          </a:p>
        </p:txBody>
      </p:sp>
      <p:sp>
        <p:nvSpPr>
          <p:cNvPr id="195" name="Google Shape;195;p25"/>
          <p:cNvSpPr txBox="1"/>
          <p:nvPr/>
        </p:nvSpPr>
        <p:spPr>
          <a:xfrm>
            <a:off x="5489625" y="2270050"/>
            <a:ext cx="1313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0FF00"/>
                </a:solidFill>
                <a:latin typeface="Average"/>
                <a:ea typeface="Average"/>
                <a:cs typeface="Average"/>
                <a:sym typeface="Average"/>
              </a:rPr>
              <a:t>Evaluation</a:t>
            </a:r>
            <a:endParaRPr>
              <a:solidFill>
                <a:srgbClr val="00FF00"/>
              </a:solidFill>
            </a:endParaRPr>
          </a:p>
        </p:txBody>
      </p:sp>
      <p:sp>
        <p:nvSpPr>
          <p:cNvPr id="196" name="Google Shape;196;p25"/>
          <p:cNvSpPr txBox="1"/>
          <p:nvPr/>
        </p:nvSpPr>
        <p:spPr>
          <a:xfrm>
            <a:off x="3047175" y="2764600"/>
            <a:ext cx="27558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3"/>
                </a:solidFill>
                <a:latin typeface="Average"/>
                <a:ea typeface="Average"/>
                <a:cs typeface="Average"/>
                <a:sym typeface="Average"/>
              </a:rPr>
              <a:t>Metric for the model: </a:t>
            </a:r>
            <a:r>
              <a:rPr lang="en" sz="1200">
                <a:solidFill>
                  <a:srgbClr val="FF0000"/>
                </a:solidFill>
                <a:latin typeface="Average"/>
                <a:ea typeface="Average"/>
                <a:cs typeface="Average"/>
                <a:sym typeface="Average"/>
              </a:rPr>
              <a:t>Test MSE</a:t>
            </a:r>
            <a:endParaRPr sz="1200">
              <a:solidFill>
                <a:srgbClr val="FF0000"/>
              </a:solidFill>
              <a:latin typeface="Average"/>
              <a:ea typeface="Average"/>
              <a:cs typeface="Average"/>
              <a:sym typeface="Average"/>
            </a:endParaRPr>
          </a:p>
        </p:txBody>
      </p:sp>
      <p:sp>
        <p:nvSpPr>
          <p:cNvPr id="197" name="Google Shape;197;p25"/>
          <p:cNvSpPr txBox="1"/>
          <p:nvPr/>
        </p:nvSpPr>
        <p:spPr>
          <a:xfrm>
            <a:off x="5660500" y="2764600"/>
            <a:ext cx="178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3"/>
                </a:solidFill>
                <a:latin typeface="Average"/>
                <a:ea typeface="Average"/>
                <a:cs typeface="Average"/>
                <a:sym typeface="Average"/>
              </a:rPr>
              <a:t>   </a:t>
            </a:r>
            <a:r>
              <a:rPr lang="en" sz="1200">
                <a:solidFill>
                  <a:schemeClr val="accent3"/>
                </a:solidFill>
                <a:latin typeface="Average"/>
                <a:ea typeface="Average"/>
                <a:cs typeface="Average"/>
                <a:sym typeface="Average"/>
              </a:rPr>
              <a:t>Metrics for the project:</a:t>
            </a:r>
            <a:endParaRPr/>
          </a:p>
        </p:txBody>
      </p:sp>
      <p:sp>
        <p:nvSpPr>
          <p:cNvPr id="198" name="Google Shape;198;p25"/>
          <p:cNvSpPr txBox="1"/>
          <p:nvPr/>
        </p:nvSpPr>
        <p:spPr>
          <a:xfrm>
            <a:off x="7495350" y="2434250"/>
            <a:ext cx="1783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9900"/>
                </a:solidFill>
                <a:latin typeface="Average"/>
                <a:ea typeface="Average"/>
                <a:cs typeface="Average"/>
                <a:sym typeface="Average"/>
              </a:rPr>
              <a:t>Final Return</a:t>
            </a:r>
            <a:endParaRPr sz="1200">
              <a:solidFill>
                <a:srgbClr val="FF9900"/>
              </a:solidFill>
              <a:latin typeface="Average"/>
              <a:ea typeface="Average"/>
              <a:cs typeface="Average"/>
              <a:sym typeface="Average"/>
            </a:endParaRPr>
          </a:p>
        </p:txBody>
      </p:sp>
      <p:sp>
        <p:nvSpPr>
          <p:cNvPr id="199" name="Google Shape;199;p25"/>
          <p:cNvSpPr txBox="1"/>
          <p:nvPr/>
        </p:nvSpPr>
        <p:spPr>
          <a:xfrm>
            <a:off x="7495325" y="2811100"/>
            <a:ext cx="124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9900"/>
                </a:solidFill>
                <a:latin typeface="Average"/>
                <a:ea typeface="Average"/>
                <a:cs typeface="Average"/>
                <a:sym typeface="Average"/>
              </a:rPr>
              <a:t>Sharpe Ratio</a:t>
            </a:r>
            <a:endParaRPr/>
          </a:p>
        </p:txBody>
      </p:sp>
      <p:sp>
        <p:nvSpPr>
          <p:cNvPr id="200" name="Google Shape;200;p25"/>
          <p:cNvSpPr txBox="1"/>
          <p:nvPr/>
        </p:nvSpPr>
        <p:spPr>
          <a:xfrm>
            <a:off x="7495350" y="3187950"/>
            <a:ext cx="145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9900"/>
                </a:solidFill>
                <a:latin typeface="Average"/>
                <a:ea typeface="Average"/>
                <a:cs typeface="Average"/>
                <a:sym typeface="Average"/>
              </a:rPr>
              <a:t>Max Drawdown</a:t>
            </a:r>
            <a:endParaRPr/>
          </a:p>
        </p:txBody>
      </p:sp>
      <p:pic>
        <p:nvPicPr>
          <p:cNvPr id="201" name="Google Shape;201;p25"/>
          <p:cNvPicPr preferRelativeResize="0"/>
          <p:nvPr/>
        </p:nvPicPr>
        <p:blipFill>
          <a:blip r:embed="rId4">
            <a:alphaModFix/>
          </a:blip>
          <a:stretch>
            <a:fillRect/>
          </a:stretch>
        </p:blipFill>
        <p:spPr>
          <a:xfrm>
            <a:off x="3144600" y="3212950"/>
            <a:ext cx="3770325" cy="1885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6"/>
          <p:cNvSpPr txBox="1"/>
          <p:nvPr>
            <p:ph type="title"/>
          </p:nvPr>
        </p:nvSpPr>
        <p:spPr>
          <a:xfrm>
            <a:off x="3200875" y="218525"/>
            <a:ext cx="325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00">
                <a:solidFill>
                  <a:srgbClr val="FF9900"/>
                </a:solidFill>
              </a:rPr>
              <a:t>Code Structure</a:t>
            </a:r>
            <a:endParaRPr sz="3500">
              <a:solidFill>
                <a:srgbClr val="FF9900"/>
              </a:solidFill>
            </a:endParaRPr>
          </a:p>
        </p:txBody>
      </p:sp>
      <p:sp>
        <p:nvSpPr>
          <p:cNvPr id="207" name="Google Shape;207;p26"/>
          <p:cNvSpPr/>
          <p:nvPr/>
        </p:nvSpPr>
        <p:spPr>
          <a:xfrm>
            <a:off x="2568925" y="791225"/>
            <a:ext cx="1566600" cy="572700"/>
          </a:xfrm>
          <a:prstGeom prst="leftUpArrow">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08" name="Google Shape;208;p26"/>
          <p:cNvSpPr txBox="1"/>
          <p:nvPr/>
        </p:nvSpPr>
        <p:spPr>
          <a:xfrm>
            <a:off x="700300" y="973975"/>
            <a:ext cx="1802400" cy="4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4CCCC"/>
                </a:solidFill>
                <a:latin typeface="Average"/>
                <a:ea typeface="Average"/>
                <a:cs typeface="Average"/>
                <a:sym typeface="Average"/>
              </a:rPr>
              <a:t>Research Branch</a:t>
            </a:r>
            <a:endParaRPr sz="1800">
              <a:solidFill>
                <a:srgbClr val="F4CCCC"/>
              </a:solidFill>
              <a:latin typeface="Average"/>
              <a:ea typeface="Average"/>
              <a:cs typeface="Average"/>
              <a:sym typeface="Average"/>
            </a:endParaRPr>
          </a:p>
        </p:txBody>
      </p:sp>
      <p:sp>
        <p:nvSpPr>
          <p:cNvPr id="209" name="Google Shape;209;p26"/>
          <p:cNvSpPr/>
          <p:nvPr/>
        </p:nvSpPr>
        <p:spPr>
          <a:xfrm flipH="1">
            <a:off x="4891975" y="791225"/>
            <a:ext cx="1566600" cy="572700"/>
          </a:xfrm>
          <a:prstGeom prst="leftUpArrow">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10" name="Google Shape;210;p26"/>
          <p:cNvSpPr txBox="1"/>
          <p:nvPr/>
        </p:nvSpPr>
        <p:spPr>
          <a:xfrm>
            <a:off x="6646050" y="9790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4"/>
                </a:solidFill>
                <a:latin typeface="Average"/>
                <a:ea typeface="Average"/>
                <a:cs typeface="Average"/>
                <a:sym typeface="Average"/>
              </a:rPr>
              <a:t>Develop</a:t>
            </a:r>
            <a:r>
              <a:rPr lang="en" sz="1800">
                <a:solidFill>
                  <a:schemeClr val="accent4"/>
                </a:solidFill>
                <a:latin typeface="Average"/>
                <a:ea typeface="Average"/>
                <a:cs typeface="Average"/>
                <a:sym typeface="Average"/>
              </a:rPr>
              <a:t> Branch</a:t>
            </a:r>
            <a:endParaRPr>
              <a:solidFill>
                <a:schemeClr val="accent4"/>
              </a:solidFill>
            </a:endParaRPr>
          </a:p>
        </p:txBody>
      </p:sp>
      <p:pic>
        <p:nvPicPr>
          <p:cNvPr id="211" name="Google Shape;211;p26"/>
          <p:cNvPicPr preferRelativeResize="0"/>
          <p:nvPr/>
        </p:nvPicPr>
        <p:blipFill>
          <a:blip r:embed="rId3">
            <a:alphaModFix/>
          </a:blip>
          <a:stretch>
            <a:fillRect/>
          </a:stretch>
        </p:blipFill>
        <p:spPr>
          <a:xfrm>
            <a:off x="388350" y="1440775"/>
            <a:ext cx="3000000" cy="1485718"/>
          </a:xfrm>
          <a:prstGeom prst="rect">
            <a:avLst/>
          </a:prstGeom>
          <a:noFill/>
          <a:ln>
            <a:noFill/>
          </a:ln>
        </p:spPr>
      </p:pic>
      <p:pic>
        <p:nvPicPr>
          <p:cNvPr id="212" name="Google Shape;212;p26"/>
          <p:cNvPicPr preferRelativeResize="0"/>
          <p:nvPr/>
        </p:nvPicPr>
        <p:blipFill>
          <a:blip r:embed="rId4">
            <a:alphaModFix/>
          </a:blip>
          <a:stretch>
            <a:fillRect/>
          </a:stretch>
        </p:blipFill>
        <p:spPr>
          <a:xfrm>
            <a:off x="388350" y="3456050"/>
            <a:ext cx="3000000" cy="1626775"/>
          </a:xfrm>
          <a:prstGeom prst="rect">
            <a:avLst/>
          </a:prstGeom>
          <a:noFill/>
          <a:ln>
            <a:noFill/>
          </a:ln>
        </p:spPr>
      </p:pic>
      <p:sp>
        <p:nvSpPr>
          <p:cNvPr id="213" name="Google Shape;213;p26"/>
          <p:cNvSpPr txBox="1"/>
          <p:nvPr/>
        </p:nvSpPr>
        <p:spPr>
          <a:xfrm>
            <a:off x="1685450" y="2852375"/>
            <a:ext cx="5379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3"/>
                </a:solidFill>
                <a:latin typeface="Average"/>
                <a:ea typeface="Average"/>
                <a:cs typeface="Average"/>
                <a:sym typeface="Average"/>
              </a:rPr>
              <a:t>+</a:t>
            </a:r>
            <a:endParaRPr b="1" sz="2400">
              <a:solidFill>
                <a:schemeClr val="accent3"/>
              </a:solidFill>
              <a:latin typeface="Average"/>
              <a:ea typeface="Average"/>
              <a:cs typeface="Average"/>
              <a:sym typeface="Average"/>
            </a:endParaRPr>
          </a:p>
        </p:txBody>
      </p:sp>
      <p:pic>
        <p:nvPicPr>
          <p:cNvPr id="214" name="Google Shape;214;p26"/>
          <p:cNvPicPr preferRelativeResize="0"/>
          <p:nvPr/>
        </p:nvPicPr>
        <p:blipFill>
          <a:blip r:embed="rId5">
            <a:alphaModFix/>
          </a:blip>
          <a:stretch>
            <a:fillRect/>
          </a:stretch>
        </p:blipFill>
        <p:spPr>
          <a:xfrm>
            <a:off x="5551200" y="1564513"/>
            <a:ext cx="3398174" cy="1238250"/>
          </a:xfrm>
          <a:prstGeom prst="rect">
            <a:avLst/>
          </a:prstGeom>
          <a:noFill/>
          <a:ln>
            <a:noFill/>
          </a:ln>
        </p:spPr>
      </p:pic>
      <p:sp>
        <p:nvSpPr>
          <p:cNvPr id="215" name="Google Shape;215;p26"/>
          <p:cNvSpPr txBox="1"/>
          <p:nvPr/>
        </p:nvSpPr>
        <p:spPr>
          <a:xfrm>
            <a:off x="7136225" y="2852363"/>
            <a:ext cx="44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3"/>
                </a:solidFill>
                <a:latin typeface="Average"/>
                <a:ea typeface="Average"/>
                <a:cs typeface="Average"/>
                <a:sym typeface="Average"/>
              </a:rPr>
              <a:t>+</a:t>
            </a:r>
            <a:endParaRPr/>
          </a:p>
        </p:txBody>
      </p:sp>
      <p:pic>
        <p:nvPicPr>
          <p:cNvPr id="216" name="Google Shape;216;p26"/>
          <p:cNvPicPr preferRelativeResize="0"/>
          <p:nvPr/>
        </p:nvPicPr>
        <p:blipFill>
          <a:blip r:embed="rId6">
            <a:alphaModFix/>
          </a:blip>
          <a:stretch>
            <a:fillRect/>
          </a:stretch>
        </p:blipFill>
        <p:spPr>
          <a:xfrm>
            <a:off x="5551200" y="3456050"/>
            <a:ext cx="3398175" cy="1626775"/>
          </a:xfrm>
          <a:prstGeom prst="rect">
            <a:avLst/>
          </a:prstGeom>
          <a:noFill/>
          <a:ln>
            <a:noFill/>
          </a:ln>
        </p:spPr>
      </p:pic>
      <p:sp>
        <p:nvSpPr>
          <p:cNvPr id="217" name="Google Shape;217;p26"/>
          <p:cNvSpPr txBox="1"/>
          <p:nvPr/>
        </p:nvSpPr>
        <p:spPr>
          <a:xfrm>
            <a:off x="426575" y="401275"/>
            <a:ext cx="2633100" cy="5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Fine Tuning</a:t>
            </a:r>
            <a:endParaRPr>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Selecting Models</a:t>
            </a:r>
            <a:endParaRPr>
              <a:solidFill>
                <a:schemeClr val="accent3"/>
              </a:solidFill>
              <a:latin typeface="Average"/>
              <a:ea typeface="Average"/>
              <a:cs typeface="Average"/>
              <a:sym typeface="Average"/>
            </a:endParaRPr>
          </a:p>
        </p:txBody>
      </p:sp>
      <p:sp>
        <p:nvSpPr>
          <p:cNvPr id="218" name="Google Shape;218;p26"/>
          <p:cNvSpPr txBox="1"/>
          <p:nvPr/>
        </p:nvSpPr>
        <p:spPr>
          <a:xfrm>
            <a:off x="6418950" y="271975"/>
            <a:ext cx="3000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ML Pipelining</a:t>
            </a:r>
            <a:endParaRPr>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Debugging</a:t>
            </a:r>
            <a:endParaRPr>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App development</a:t>
            </a:r>
            <a:endParaRPr>
              <a:solidFill>
                <a:schemeClr val="accent3"/>
              </a:solidFill>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7"/>
          <p:cNvSpPr txBox="1"/>
          <p:nvPr/>
        </p:nvSpPr>
        <p:spPr>
          <a:xfrm>
            <a:off x="349175" y="519050"/>
            <a:ext cx="2757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rgbClr val="FF9900"/>
                </a:solidFill>
                <a:latin typeface="Oswald"/>
                <a:ea typeface="Oswald"/>
                <a:cs typeface="Oswald"/>
                <a:sym typeface="Oswald"/>
              </a:rPr>
              <a:t>Code </a:t>
            </a:r>
            <a:endParaRPr sz="3500">
              <a:solidFill>
                <a:srgbClr val="FF9900"/>
              </a:solidFill>
              <a:latin typeface="Oswald"/>
              <a:ea typeface="Oswald"/>
              <a:cs typeface="Oswald"/>
              <a:sym typeface="Oswald"/>
            </a:endParaRPr>
          </a:p>
          <a:p>
            <a:pPr indent="0" lvl="0" marL="0" rtl="0" algn="l">
              <a:spcBef>
                <a:spcPts val="0"/>
              </a:spcBef>
              <a:spcAft>
                <a:spcPts val="0"/>
              </a:spcAft>
              <a:buNone/>
            </a:pPr>
            <a:r>
              <a:rPr lang="en" sz="3500">
                <a:solidFill>
                  <a:srgbClr val="FF9900"/>
                </a:solidFill>
                <a:latin typeface="Oswald"/>
                <a:ea typeface="Oswald"/>
                <a:cs typeface="Oswald"/>
                <a:sym typeface="Oswald"/>
              </a:rPr>
              <a:t>Structure</a:t>
            </a:r>
            <a:endParaRPr/>
          </a:p>
        </p:txBody>
      </p:sp>
      <p:sp>
        <p:nvSpPr>
          <p:cNvPr id="224" name="Google Shape;224;p27"/>
          <p:cNvSpPr txBox="1"/>
          <p:nvPr/>
        </p:nvSpPr>
        <p:spPr>
          <a:xfrm>
            <a:off x="349175" y="2511800"/>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rgbClr val="F4CCCC"/>
                </a:solidFill>
                <a:latin typeface="Oswald"/>
                <a:ea typeface="Oswald"/>
                <a:cs typeface="Oswald"/>
                <a:sym typeface="Oswald"/>
              </a:rPr>
              <a:t>Research</a:t>
            </a:r>
            <a:r>
              <a:rPr lang="en" sz="3500">
                <a:solidFill>
                  <a:srgbClr val="F4CCCC"/>
                </a:solidFill>
                <a:latin typeface="Oswald"/>
                <a:ea typeface="Oswald"/>
                <a:cs typeface="Oswald"/>
                <a:sym typeface="Oswald"/>
              </a:rPr>
              <a:t> </a:t>
            </a:r>
            <a:endParaRPr sz="3500">
              <a:solidFill>
                <a:srgbClr val="F4CCCC"/>
              </a:solidFill>
              <a:latin typeface="Oswald"/>
              <a:ea typeface="Oswald"/>
              <a:cs typeface="Oswald"/>
              <a:sym typeface="Oswald"/>
            </a:endParaRPr>
          </a:p>
          <a:p>
            <a:pPr indent="0" lvl="0" marL="0" rtl="0" algn="l">
              <a:spcBef>
                <a:spcPts val="0"/>
              </a:spcBef>
              <a:spcAft>
                <a:spcPts val="0"/>
              </a:spcAft>
              <a:buNone/>
            </a:pPr>
            <a:r>
              <a:rPr lang="en" sz="3500">
                <a:solidFill>
                  <a:srgbClr val="F4CCCC"/>
                </a:solidFill>
                <a:latin typeface="Oswald"/>
                <a:ea typeface="Oswald"/>
                <a:cs typeface="Oswald"/>
                <a:sym typeface="Oswald"/>
              </a:rPr>
              <a:t>Branch</a:t>
            </a:r>
            <a:endParaRPr>
              <a:solidFill>
                <a:srgbClr val="F4CCCC"/>
              </a:solidFill>
            </a:endParaRPr>
          </a:p>
        </p:txBody>
      </p:sp>
      <p:pic>
        <p:nvPicPr>
          <p:cNvPr id="225" name="Google Shape;225;p27"/>
          <p:cNvPicPr preferRelativeResize="0"/>
          <p:nvPr/>
        </p:nvPicPr>
        <p:blipFill>
          <a:blip r:embed="rId3">
            <a:alphaModFix/>
          </a:blip>
          <a:stretch>
            <a:fillRect/>
          </a:stretch>
        </p:blipFill>
        <p:spPr>
          <a:xfrm>
            <a:off x="2163875" y="953350"/>
            <a:ext cx="3000000" cy="1164452"/>
          </a:xfrm>
          <a:prstGeom prst="rect">
            <a:avLst/>
          </a:prstGeom>
          <a:noFill/>
          <a:ln>
            <a:noFill/>
          </a:ln>
        </p:spPr>
      </p:pic>
      <p:pic>
        <p:nvPicPr>
          <p:cNvPr id="226" name="Google Shape;226;p27"/>
          <p:cNvPicPr preferRelativeResize="0"/>
          <p:nvPr/>
        </p:nvPicPr>
        <p:blipFill>
          <a:blip r:embed="rId4">
            <a:alphaModFix/>
          </a:blip>
          <a:stretch>
            <a:fillRect/>
          </a:stretch>
        </p:blipFill>
        <p:spPr>
          <a:xfrm>
            <a:off x="5578425" y="953350"/>
            <a:ext cx="3480650" cy="1164450"/>
          </a:xfrm>
          <a:prstGeom prst="rect">
            <a:avLst/>
          </a:prstGeom>
          <a:noFill/>
          <a:ln>
            <a:noFill/>
          </a:ln>
        </p:spPr>
      </p:pic>
      <p:sp>
        <p:nvSpPr>
          <p:cNvPr id="227" name="Google Shape;227;p27"/>
          <p:cNvSpPr txBox="1"/>
          <p:nvPr/>
        </p:nvSpPr>
        <p:spPr>
          <a:xfrm>
            <a:off x="4060075" y="424675"/>
            <a:ext cx="26520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3"/>
                </a:solidFill>
                <a:latin typeface="Average"/>
                <a:ea typeface="Average"/>
                <a:cs typeface="Average"/>
                <a:sym typeface="Average"/>
              </a:rPr>
              <a:t>Select the best Model</a:t>
            </a:r>
            <a:endParaRPr b="1" sz="2000">
              <a:solidFill>
                <a:schemeClr val="accent3"/>
              </a:solidFill>
              <a:latin typeface="Average"/>
              <a:ea typeface="Average"/>
              <a:cs typeface="Average"/>
              <a:sym typeface="Average"/>
            </a:endParaRPr>
          </a:p>
        </p:txBody>
      </p:sp>
      <p:sp>
        <p:nvSpPr>
          <p:cNvPr id="228" name="Google Shape;228;p27"/>
          <p:cNvSpPr txBox="1"/>
          <p:nvPr/>
        </p:nvSpPr>
        <p:spPr>
          <a:xfrm>
            <a:off x="3446425" y="2675550"/>
            <a:ext cx="387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3"/>
                </a:solidFill>
                <a:latin typeface="Average"/>
                <a:ea typeface="Average"/>
                <a:cs typeface="Average"/>
                <a:sym typeface="Average"/>
              </a:rPr>
              <a:t>    Fine Tune Hyper Parameters</a:t>
            </a:r>
            <a:endParaRPr/>
          </a:p>
        </p:txBody>
      </p:sp>
      <p:sp>
        <p:nvSpPr>
          <p:cNvPr id="229" name="Google Shape;229;p27"/>
          <p:cNvSpPr txBox="1"/>
          <p:nvPr/>
        </p:nvSpPr>
        <p:spPr>
          <a:xfrm>
            <a:off x="2870925" y="2929425"/>
            <a:ext cx="20103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FF0000"/>
              </a:solidFill>
              <a:latin typeface="Average"/>
              <a:ea typeface="Average"/>
              <a:cs typeface="Average"/>
              <a:sym typeface="Average"/>
            </a:endParaRPr>
          </a:p>
        </p:txBody>
      </p:sp>
      <p:sp>
        <p:nvSpPr>
          <p:cNvPr id="230" name="Google Shape;230;p27"/>
          <p:cNvSpPr txBox="1"/>
          <p:nvPr/>
        </p:nvSpPr>
        <p:spPr>
          <a:xfrm>
            <a:off x="5673400" y="29009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00FF00"/>
              </a:solidFill>
            </a:endParaRPr>
          </a:p>
        </p:txBody>
      </p:sp>
      <p:sp>
        <p:nvSpPr>
          <p:cNvPr id="231" name="Google Shape;231;p27"/>
          <p:cNvSpPr txBox="1"/>
          <p:nvPr/>
        </p:nvSpPr>
        <p:spPr>
          <a:xfrm>
            <a:off x="2870925" y="3862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00FFFF"/>
              </a:solidFill>
            </a:endParaRPr>
          </a:p>
        </p:txBody>
      </p:sp>
      <p:graphicFrame>
        <p:nvGraphicFramePr>
          <p:cNvPr id="232" name="Google Shape;232;p27"/>
          <p:cNvGraphicFramePr/>
          <p:nvPr/>
        </p:nvGraphicFramePr>
        <p:xfrm>
          <a:off x="1955975" y="3287925"/>
          <a:ext cx="3000000" cy="3000000"/>
        </p:xfrm>
        <a:graphic>
          <a:graphicData uri="http://schemas.openxmlformats.org/drawingml/2006/table">
            <a:tbl>
              <a:tblPr>
                <a:noFill/>
                <a:tableStyleId>{0F5C69CE-EC6D-4379-98E3-9EFFE6D533CE}</a:tableStyleId>
              </a:tblPr>
              <a:tblGrid>
                <a:gridCol w="3551550"/>
                <a:gridCol w="3551550"/>
              </a:tblGrid>
              <a:tr h="404850">
                <a:tc>
                  <a:txBody>
                    <a:bodyPr/>
                    <a:lstStyle/>
                    <a:p>
                      <a:pPr indent="0" lvl="0" marL="0" rtl="0" algn="ctr">
                        <a:spcBef>
                          <a:spcPts val="0"/>
                        </a:spcBef>
                        <a:spcAft>
                          <a:spcPts val="0"/>
                        </a:spcAft>
                        <a:buNone/>
                      </a:pPr>
                      <a:r>
                        <a:rPr lang="en" sz="1500">
                          <a:solidFill>
                            <a:srgbClr val="FF0000"/>
                          </a:solidFill>
                          <a:latin typeface="Average"/>
                          <a:ea typeface="Average"/>
                          <a:cs typeface="Average"/>
                          <a:sym typeface="Average"/>
                        </a:rPr>
                        <a:t>n_components in PCA</a:t>
                      </a:r>
                      <a:endParaRPr/>
                    </a:p>
                  </a:txBody>
                  <a:tcPr marT="91425" marB="91425" marR="91425" marL="91425"/>
                </a:tc>
                <a:tc>
                  <a:txBody>
                    <a:bodyPr/>
                    <a:lstStyle/>
                    <a:p>
                      <a:pPr indent="0" lvl="0" marL="0" rtl="0" algn="ctr">
                        <a:spcBef>
                          <a:spcPts val="0"/>
                        </a:spcBef>
                        <a:spcAft>
                          <a:spcPts val="0"/>
                        </a:spcAft>
                        <a:buNone/>
                      </a:pPr>
                      <a:r>
                        <a:rPr lang="en" sz="1500">
                          <a:solidFill>
                            <a:srgbClr val="00FF00"/>
                          </a:solidFill>
                          <a:latin typeface="Average"/>
                          <a:ea typeface="Average"/>
                          <a:cs typeface="Average"/>
                          <a:sym typeface="Average"/>
                        </a:rPr>
                        <a:t>min_sample in OPTICS</a:t>
                      </a:r>
                      <a:endParaRPr/>
                    </a:p>
                  </a:txBody>
                  <a:tcPr marT="91425" marB="91425" marR="91425" marL="91425"/>
                </a:tc>
              </a:tr>
              <a:tr h="404850">
                <a:tc>
                  <a:txBody>
                    <a:bodyPr/>
                    <a:lstStyle/>
                    <a:p>
                      <a:pPr indent="0" lvl="0" marL="0" rtl="0" algn="ctr">
                        <a:spcBef>
                          <a:spcPts val="0"/>
                        </a:spcBef>
                        <a:spcAft>
                          <a:spcPts val="0"/>
                        </a:spcAft>
                        <a:buNone/>
                      </a:pPr>
                      <a:r>
                        <a:rPr lang="en" sz="1500">
                          <a:solidFill>
                            <a:srgbClr val="00FFFF"/>
                          </a:solidFill>
                          <a:latin typeface="Average"/>
                          <a:ea typeface="Average"/>
                          <a:cs typeface="Average"/>
                          <a:sym typeface="Average"/>
                        </a:rPr>
                        <a:t>Optimizer / Learning Rate</a:t>
                      </a:r>
                      <a:endParaRPr/>
                    </a:p>
                  </a:txBody>
                  <a:tcPr marT="91425" marB="91425" marR="91425" marL="91425"/>
                </a:tc>
                <a:tc>
                  <a:txBody>
                    <a:bodyPr/>
                    <a:lstStyle/>
                    <a:p>
                      <a:pPr indent="0" lvl="0" marL="0" rtl="0" algn="ctr">
                        <a:spcBef>
                          <a:spcPts val="0"/>
                        </a:spcBef>
                        <a:spcAft>
                          <a:spcPts val="0"/>
                        </a:spcAft>
                        <a:buNone/>
                      </a:pPr>
                      <a:r>
                        <a:rPr lang="en">
                          <a:solidFill>
                            <a:srgbClr val="FFFF00"/>
                          </a:solidFill>
                        </a:rPr>
                        <a:t>Buy/Sell Threshold</a:t>
                      </a:r>
                      <a:endParaRPr>
                        <a:solidFill>
                          <a:srgbClr val="FFFF00"/>
                        </a:solidFill>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nvSpPr>
        <p:spPr>
          <a:xfrm>
            <a:off x="5983450" y="48132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rgbClr val="FF9900"/>
                </a:solidFill>
                <a:latin typeface="Oswald"/>
                <a:ea typeface="Oswald"/>
                <a:cs typeface="Oswald"/>
                <a:sym typeface="Oswald"/>
              </a:rPr>
              <a:t>          </a:t>
            </a:r>
            <a:r>
              <a:rPr lang="en" sz="3500">
                <a:solidFill>
                  <a:srgbClr val="FF9900"/>
                </a:solidFill>
                <a:latin typeface="Oswald"/>
                <a:ea typeface="Oswald"/>
                <a:cs typeface="Oswald"/>
                <a:sym typeface="Oswald"/>
              </a:rPr>
              <a:t>         </a:t>
            </a:r>
            <a:r>
              <a:rPr lang="en" sz="3500">
                <a:solidFill>
                  <a:srgbClr val="FF9900"/>
                </a:solidFill>
                <a:latin typeface="Oswald"/>
                <a:ea typeface="Oswald"/>
                <a:cs typeface="Oswald"/>
                <a:sym typeface="Oswald"/>
              </a:rPr>
              <a:t>Code </a:t>
            </a:r>
            <a:endParaRPr sz="3500">
              <a:solidFill>
                <a:srgbClr val="FF9900"/>
              </a:solidFill>
              <a:latin typeface="Oswald"/>
              <a:ea typeface="Oswald"/>
              <a:cs typeface="Oswald"/>
              <a:sym typeface="Oswald"/>
            </a:endParaRPr>
          </a:p>
          <a:p>
            <a:pPr indent="0" lvl="0" marL="0" rtl="0" algn="l">
              <a:spcBef>
                <a:spcPts val="0"/>
              </a:spcBef>
              <a:spcAft>
                <a:spcPts val="0"/>
              </a:spcAft>
              <a:buNone/>
            </a:pPr>
            <a:r>
              <a:rPr lang="en" sz="3500">
                <a:solidFill>
                  <a:srgbClr val="FF9900"/>
                </a:solidFill>
                <a:latin typeface="Oswald"/>
                <a:ea typeface="Oswald"/>
                <a:cs typeface="Oswald"/>
                <a:sym typeface="Oswald"/>
              </a:rPr>
              <a:t>     </a:t>
            </a:r>
            <a:r>
              <a:rPr lang="en" sz="3500">
                <a:solidFill>
                  <a:srgbClr val="FF9900"/>
                </a:solidFill>
                <a:latin typeface="Oswald"/>
                <a:ea typeface="Oswald"/>
                <a:cs typeface="Oswald"/>
                <a:sym typeface="Oswald"/>
              </a:rPr>
              <a:t>       Structure</a:t>
            </a:r>
            <a:endParaRPr/>
          </a:p>
        </p:txBody>
      </p:sp>
      <p:sp>
        <p:nvSpPr>
          <p:cNvPr id="238" name="Google Shape;238;p28"/>
          <p:cNvSpPr txBox="1"/>
          <p:nvPr/>
        </p:nvSpPr>
        <p:spPr>
          <a:xfrm>
            <a:off x="5983450" y="270862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rgbClr val="F4CCCC"/>
                </a:solidFill>
                <a:latin typeface="Oswald"/>
                <a:ea typeface="Oswald"/>
                <a:cs typeface="Oswald"/>
                <a:sym typeface="Oswald"/>
              </a:rPr>
              <a:t>                     </a:t>
            </a:r>
            <a:r>
              <a:rPr lang="en" sz="3500">
                <a:solidFill>
                  <a:srgbClr val="00FFFF"/>
                </a:solidFill>
                <a:latin typeface="Oswald"/>
                <a:ea typeface="Oswald"/>
                <a:cs typeface="Oswald"/>
                <a:sym typeface="Oswald"/>
              </a:rPr>
              <a:t>Dev</a:t>
            </a:r>
            <a:r>
              <a:rPr lang="en" sz="3500">
                <a:solidFill>
                  <a:srgbClr val="00FFFF"/>
                </a:solidFill>
                <a:latin typeface="Oswald"/>
                <a:ea typeface="Oswald"/>
                <a:cs typeface="Oswald"/>
                <a:sym typeface="Oswald"/>
              </a:rPr>
              <a:t> </a:t>
            </a:r>
            <a:endParaRPr sz="3500">
              <a:solidFill>
                <a:srgbClr val="00FFFF"/>
              </a:solidFill>
              <a:latin typeface="Oswald"/>
              <a:ea typeface="Oswald"/>
              <a:cs typeface="Oswald"/>
              <a:sym typeface="Oswald"/>
            </a:endParaRPr>
          </a:p>
          <a:p>
            <a:pPr indent="0" lvl="0" marL="0" rtl="0" algn="l">
              <a:spcBef>
                <a:spcPts val="0"/>
              </a:spcBef>
              <a:spcAft>
                <a:spcPts val="0"/>
              </a:spcAft>
              <a:buNone/>
            </a:pPr>
            <a:r>
              <a:rPr lang="en" sz="3500">
                <a:solidFill>
                  <a:srgbClr val="00FFFF"/>
                </a:solidFill>
                <a:latin typeface="Oswald"/>
                <a:ea typeface="Oswald"/>
                <a:cs typeface="Oswald"/>
                <a:sym typeface="Oswald"/>
              </a:rPr>
              <a:t>                Branch</a:t>
            </a:r>
            <a:endParaRPr>
              <a:solidFill>
                <a:srgbClr val="00FFFF"/>
              </a:solidFill>
            </a:endParaRPr>
          </a:p>
        </p:txBody>
      </p:sp>
      <p:pic>
        <p:nvPicPr>
          <p:cNvPr id="239" name="Google Shape;239;p28"/>
          <p:cNvPicPr preferRelativeResize="0"/>
          <p:nvPr/>
        </p:nvPicPr>
        <p:blipFill>
          <a:blip r:embed="rId3">
            <a:alphaModFix/>
          </a:blip>
          <a:stretch>
            <a:fillRect/>
          </a:stretch>
        </p:blipFill>
        <p:spPr>
          <a:xfrm>
            <a:off x="295350" y="558225"/>
            <a:ext cx="6015826" cy="2588301"/>
          </a:xfrm>
          <a:prstGeom prst="rect">
            <a:avLst/>
          </a:prstGeom>
          <a:noFill/>
          <a:ln>
            <a:noFill/>
          </a:ln>
        </p:spPr>
      </p:pic>
      <p:sp>
        <p:nvSpPr>
          <p:cNvPr id="240" name="Google Shape;240;p28"/>
          <p:cNvSpPr txBox="1"/>
          <p:nvPr/>
        </p:nvSpPr>
        <p:spPr>
          <a:xfrm>
            <a:off x="1793288" y="183125"/>
            <a:ext cx="31143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ML Pipelining with Metaflow</a:t>
            </a:r>
            <a:endParaRPr sz="1800">
              <a:solidFill>
                <a:schemeClr val="dk1"/>
              </a:solidFill>
              <a:latin typeface="Average"/>
              <a:ea typeface="Average"/>
              <a:cs typeface="Average"/>
              <a:sym typeface="Average"/>
            </a:endParaRPr>
          </a:p>
        </p:txBody>
      </p:sp>
      <p:sp>
        <p:nvSpPr>
          <p:cNvPr id="241" name="Google Shape;241;p28"/>
          <p:cNvSpPr/>
          <p:nvPr/>
        </p:nvSpPr>
        <p:spPr>
          <a:xfrm>
            <a:off x="3185300" y="3245600"/>
            <a:ext cx="330300" cy="462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pic>
        <p:nvPicPr>
          <p:cNvPr id="242" name="Google Shape;242;p28"/>
          <p:cNvPicPr preferRelativeResize="0"/>
          <p:nvPr/>
        </p:nvPicPr>
        <p:blipFill>
          <a:blip r:embed="rId4">
            <a:alphaModFix/>
          </a:blip>
          <a:stretch>
            <a:fillRect/>
          </a:stretch>
        </p:blipFill>
        <p:spPr>
          <a:xfrm>
            <a:off x="2032246" y="3806975"/>
            <a:ext cx="2636403" cy="1262099"/>
          </a:xfrm>
          <a:prstGeom prst="rect">
            <a:avLst/>
          </a:prstGeom>
          <a:noFill/>
          <a:ln>
            <a:noFill/>
          </a:ln>
        </p:spPr>
      </p:pic>
      <p:sp>
        <p:nvSpPr>
          <p:cNvPr id="243" name="Google Shape;243;p28"/>
          <p:cNvSpPr txBox="1"/>
          <p:nvPr/>
        </p:nvSpPr>
        <p:spPr>
          <a:xfrm>
            <a:off x="4907600" y="3486275"/>
            <a:ext cx="2802900" cy="13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Pass the parameters from Metaflow to Streamlit and generate an end to end interactive web page  </a:t>
            </a:r>
            <a:endParaRPr sz="1800">
              <a:solidFill>
                <a:schemeClr val="accent3"/>
              </a:solidFill>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2286000" rtl="0" algn="l">
              <a:spcBef>
                <a:spcPts val="0"/>
              </a:spcBef>
              <a:spcAft>
                <a:spcPts val="0"/>
              </a:spcAft>
              <a:buNone/>
            </a:pPr>
            <a:r>
              <a:rPr lang="en">
                <a:solidFill>
                  <a:srgbClr val="EA9999"/>
                </a:solidFill>
              </a:rPr>
              <a:t>Let’s check the results</a:t>
            </a:r>
            <a:endParaRPr>
              <a:solidFill>
                <a:srgbClr val="EA9999"/>
              </a:solidFill>
            </a:endParaRPr>
          </a:p>
        </p:txBody>
      </p:sp>
      <p:sp>
        <p:nvSpPr>
          <p:cNvPr id="249" name="Google Shape;249;p29"/>
          <p:cNvSpPr txBox="1"/>
          <p:nvPr/>
        </p:nvSpPr>
        <p:spPr>
          <a:xfrm>
            <a:off x="851275" y="1249550"/>
            <a:ext cx="7559400" cy="8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Experiments on Comet:</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u="sng">
                <a:solidFill>
                  <a:schemeClr val="hlink"/>
                </a:solidFill>
                <a:latin typeface="Average"/>
                <a:ea typeface="Average"/>
                <a:cs typeface="Average"/>
                <a:sym typeface="Average"/>
                <a:hlinkClick r:id="rId3"/>
              </a:rPr>
              <a:t>https://www.comet.com/charlie-hou/pair-trading/view/new/panels</a:t>
            </a:r>
            <a:endParaRPr sz="1800">
              <a:solidFill>
                <a:schemeClr val="accent3"/>
              </a:solidFill>
              <a:latin typeface="Average"/>
              <a:ea typeface="Average"/>
              <a:cs typeface="Average"/>
              <a:sym typeface="Average"/>
            </a:endParaRPr>
          </a:p>
        </p:txBody>
      </p:sp>
      <p:sp>
        <p:nvSpPr>
          <p:cNvPr id="250" name="Google Shape;250;p29"/>
          <p:cNvSpPr txBox="1"/>
          <p:nvPr/>
        </p:nvSpPr>
        <p:spPr>
          <a:xfrm>
            <a:off x="851275" y="278550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Our App is deployed on our local host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6200"/>
              <a:t>THANK </a:t>
            </a:r>
            <a:endParaRPr sz="6200"/>
          </a:p>
          <a:p>
            <a:pPr indent="0" lvl="0" marL="0" rtl="0" algn="l">
              <a:spcBef>
                <a:spcPts val="0"/>
              </a:spcBef>
              <a:spcAft>
                <a:spcPts val="0"/>
              </a:spcAft>
              <a:buSzPts val="990"/>
              <a:buNone/>
            </a:pPr>
            <a:r>
              <a:rPr lang="en" sz="6200"/>
              <a:t>YOU</a:t>
            </a:r>
            <a:endParaRPr sz="6200"/>
          </a:p>
        </p:txBody>
      </p:sp>
      <p:pic>
        <p:nvPicPr>
          <p:cNvPr id="256" name="Google Shape;256;p30"/>
          <p:cNvPicPr preferRelativeResize="0"/>
          <p:nvPr/>
        </p:nvPicPr>
        <p:blipFill>
          <a:blip r:embed="rId3">
            <a:alphaModFix/>
          </a:blip>
          <a:stretch>
            <a:fillRect/>
          </a:stretch>
        </p:blipFill>
        <p:spPr>
          <a:xfrm>
            <a:off x="492650" y="2449950"/>
            <a:ext cx="3352475" cy="2554275"/>
          </a:xfrm>
          <a:prstGeom prst="rect">
            <a:avLst/>
          </a:prstGeom>
          <a:noFill/>
          <a:ln>
            <a:noFill/>
          </a:ln>
        </p:spPr>
      </p:pic>
      <p:sp>
        <p:nvSpPr>
          <p:cNvPr id="257" name="Google Shape;257;p30"/>
          <p:cNvSpPr txBox="1"/>
          <p:nvPr/>
        </p:nvSpPr>
        <p:spPr>
          <a:xfrm>
            <a:off x="5343575" y="843725"/>
            <a:ext cx="2925600" cy="6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4CCCC"/>
                </a:solidFill>
                <a:latin typeface="Average"/>
                <a:ea typeface="Average"/>
                <a:cs typeface="Average"/>
                <a:sym typeface="Average"/>
              </a:rPr>
              <a:t> References</a:t>
            </a:r>
            <a:endParaRPr sz="2000">
              <a:solidFill>
                <a:srgbClr val="F4CCCC"/>
              </a:solidFill>
              <a:latin typeface="Average"/>
              <a:ea typeface="Average"/>
              <a:cs typeface="Average"/>
              <a:sym typeface="Average"/>
            </a:endParaRPr>
          </a:p>
          <a:p>
            <a:pPr indent="0" lvl="0" marL="0" rtl="0" algn="l">
              <a:spcBef>
                <a:spcPts val="0"/>
              </a:spcBef>
              <a:spcAft>
                <a:spcPts val="0"/>
              </a:spcAft>
              <a:buNone/>
            </a:pPr>
            <a:r>
              <a:t/>
            </a:r>
            <a:endParaRPr sz="1800">
              <a:solidFill>
                <a:srgbClr val="F4CCCC"/>
              </a:solidFill>
              <a:latin typeface="Average"/>
              <a:ea typeface="Average"/>
              <a:cs typeface="Average"/>
              <a:sym typeface="Average"/>
            </a:endParaRPr>
          </a:p>
          <a:p>
            <a:pPr indent="-342900" lvl="0" marL="457200" rtl="0" algn="l">
              <a:spcBef>
                <a:spcPts val="0"/>
              </a:spcBef>
              <a:spcAft>
                <a:spcPts val="0"/>
              </a:spcAft>
              <a:buClr>
                <a:srgbClr val="F4CCCC"/>
              </a:buClr>
              <a:buSzPts val="1800"/>
              <a:buFont typeface="Average"/>
              <a:buAutoNum type="arabicPeriod"/>
            </a:pPr>
            <a:r>
              <a:rPr lang="en" sz="1800">
                <a:solidFill>
                  <a:srgbClr val="F4CCCC"/>
                </a:solidFill>
                <a:latin typeface="Average"/>
                <a:ea typeface="Average"/>
                <a:cs typeface="Average"/>
                <a:sym typeface="Average"/>
              </a:rPr>
              <a:t>Pairs Trading via Unsupervised Learning</a:t>
            </a:r>
            <a:endParaRPr sz="1800">
              <a:solidFill>
                <a:srgbClr val="F4CCCC"/>
              </a:solidFill>
              <a:latin typeface="Average"/>
              <a:ea typeface="Average"/>
              <a:cs typeface="Average"/>
              <a:sym typeface="Average"/>
            </a:endParaRPr>
          </a:p>
          <a:p>
            <a:pPr indent="0" lvl="0" marL="457200" rtl="0" algn="l">
              <a:spcBef>
                <a:spcPts val="0"/>
              </a:spcBef>
              <a:spcAft>
                <a:spcPts val="0"/>
              </a:spcAft>
              <a:buNone/>
            </a:pPr>
            <a:r>
              <a:rPr lang="en" sz="1800" u="sng">
                <a:solidFill>
                  <a:schemeClr val="hlink"/>
                </a:solidFill>
                <a:latin typeface="Average"/>
                <a:ea typeface="Average"/>
                <a:cs typeface="Average"/>
                <a:sym typeface="Average"/>
                <a:hlinkClick r:id="rId4"/>
              </a:rPr>
              <a:t>https://papers.ssrn.com/sol3/papers.cfm?abstract_id=3835692</a:t>
            </a:r>
            <a:endParaRPr sz="1800">
              <a:solidFill>
                <a:srgbClr val="F4CCCC"/>
              </a:solidFill>
              <a:latin typeface="Average"/>
              <a:ea typeface="Average"/>
              <a:cs typeface="Average"/>
              <a:sym typeface="Average"/>
            </a:endParaRPr>
          </a:p>
          <a:p>
            <a:pPr indent="0" lvl="0" marL="457200" rtl="0" algn="l">
              <a:spcBef>
                <a:spcPts val="0"/>
              </a:spcBef>
              <a:spcAft>
                <a:spcPts val="0"/>
              </a:spcAft>
              <a:buNone/>
            </a:pPr>
            <a:r>
              <a:t/>
            </a:r>
            <a:endParaRPr sz="1800">
              <a:solidFill>
                <a:srgbClr val="F4CCCC"/>
              </a:solidFill>
              <a:latin typeface="Average"/>
              <a:ea typeface="Average"/>
              <a:cs typeface="Average"/>
              <a:sym typeface="Average"/>
            </a:endParaRPr>
          </a:p>
          <a:p>
            <a:pPr indent="-342900" lvl="0" marL="457200" rtl="0" algn="l">
              <a:spcBef>
                <a:spcPts val="0"/>
              </a:spcBef>
              <a:spcAft>
                <a:spcPts val="0"/>
              </a:spcAft>
              <a:buClr>
                <a:srgbClr val="F4CCCC"/>
              </a:buClr>
              <a:buSzPts val="1800"/>
              <a:buFont typeface="Average"/>
              <a:buAutoNum type="arabicPeriod"/>
            </a:pPr>
            <a:r>
              <a:rPr lang="en" sz="1800">
                <a:solidFill>
                  <a:srgbClr val="F4CCCC"/>
                </a:solidFill>
                <a:latin typeface="Average"/>
                <a:ea typeface="Average"/>
                <a:cs typeface="Average"/>
                <a:sym typeface="Average"/>
              </a:rPr>
              <a:t>A Machine Learning based Pairs Trading Investment Strategy</a:t>
            </a:r>
            <a:endParaRPr sz="1800">
              <a:solidFill>
                <a:srgbClr val="F4CCCC"/>
              </a:solidFill>
              <a:latin typeface="Average"/>
              <a:ea typeface="Average"/>
              <a:cs typeface="Average"/>
              <a:sym typeface="Average"/>
            </a:endParaRPr>
          </a:p>
          <a:p>
            <a:pPr indent="0" lvl="0" marL="457200" rtl="0" algn="l">
              <a:spcBef>
                <a:spcPts val="0"/>
              </a:spcBef>
              <a:spcAft>
                <a:spcPts val="0"/>
              </a:spcAft>
              <a:buNone/>
            </a:pPr>
            <a:r>
              <a:rPr lang="en" sz="1800" u="sng">
                <a:solidFill>
                  <a:schemeClr val="hlink"/>
                </a:solidFill>
                <a:latin typeface="Average"/>
                <a:ea typeface="Average"/>
                <a:cs typeface="Average"/>
                <a:sym typeface="Average"/>
                <a:hlinkClick r:id="rId5"/>
              </a:rPr>
              <a:t>https://link.springer.com/book/10.1007/978-3-030-47251-1</a:t>
            </a:r>
            <a:endParaRPr sz="1800">
              <a:solidFill>
                <a:srgbClr val="F4CCCC"/>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2693800" y="114050"/>
            <a:ext cx="3438275" cy="3438275"/>
          </a:xfrm>
          <a:prstGeom prst="rect">
            <a:avLst/>
          </a:prstGeom>
          <a:noFill/>
          <a:ln>
            <a:noFill/>
          </a:ln>
        </p:spPr>
      </p:pic>
      <p:sp>
        <p:nvSpPr>
          <p:cNvPr id="66" name="Google Shape;66;p14"/>
          <p:cNvSpPr txBox="1"/>
          <p:nvPr/>
        </p:nvSpPr>
        <p:spPr>
          <a:xfrm>
            <a:off x="143475" y="3656150"/>
            <a:ext cx="8937300" cy="12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FFFF00"/>
                </a:solidFill>
                <a:latin typeface="Average"/>
                <a:ea typeface="Average"/>
                <a:cs typeface="Average"/>
                <a:sym typeface="Average"/>
              </a:rPr>
              <a:t>This Presentation is only for tutorial not for real investment</a:t>
            </a:r>
            <a:endParaRPr sz="2500">
              <a:solidFill>
                <a:srgbClr val="FFFF00"/>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Pair Trading</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Pair trading is a market-neutral trading strategy that involves matching a long position with a short position in two stocks with a </a:t>
            </a:r>
            <a:r>
              <a:rPr lang="en" sz="1500">
                <a:solidFill>
                  <a:srgbClr val="00FFFF"/>
                </a:solidFill>
              </a:rPr>
              <a:t>high correlation</a:t>
            </a:r>
            <a:r>
              <a:rPr lang="en" sz="1500"/>
              <a:t>. The core idea is to capitalize on the </a:t>
            </a:r>
            <a:r>
              <a:rPr lang="en" sz="1500">
                <a:solidFill>
                  <a:srgbClr val="00FF00"/>
                </a:solidFill>
              </a:rPr>
              <a:t>divergence in price movements</a:t>
            </a:r>
            <a:r>
              <a:rPr lang="en" sz="1500"/>
              <a:t> between the two stocks, which are expected to move together based on historical patterns or fundamental similarities.</a:t>
            </a:r>
            <a:endParaRPr sz="1500"/>
          </a:p>
          <a:p>
            <a:pPr indent="0" lvl="0" marL="0" rtl="0" algn="l">
              <a:spcBef>
                <a:spcPts val="1200"/>
              </a:spcBef>
              <a:spcAft>
                <a:spcPts val="1200"/>
              </a:spcAft>
              <a:buNone/>
            </a:pPr>
            <a:r>
              <a:t/>
            </a:r>
            <a:endParaRPr/>
          </a:p>
        </p:txBody>
      </p:sp>
      <p:pic>
        <p:nvPicPr>
          <p:cNvPr id="73" name="Google Shape;73;p15"/>
          <p:cNvPicPr preferRelativeResize="0"/>
          <p:nvPr/>
        </p:nvPicPr>
        <p:blipFill>
          <a:blip r:embed="rId3">
            <a:alphaModFix/>
          </a:blip>
          <a:stretch>
            <a:fillRect/>
          </a:stretch>
        </p:blipFill>
        <p:spPr>
          <a:xfrm>
            <a:off x="2286000" y="2306550"/>
            <a:ext cx="4712025" cy="2572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Question</a:t>
            </a:r>
            <a:endParaRPr/>
          </a:p>
        </p:txBody>
      </p:sp>
      <p:sp>
        <p:nvSpPr>
          <p:cNvPr id="79" name="Google Shape;79;p16"/>
          <p:cNvSpPr txBox="1"/>
          <p:nvPr>
            <p:ph idx="1" type="body"/>
          </p:nvPr>
        </p:nvSpPr>
        <p:spPr>
          <a:xfrm>
            <a:off x="3461875" y="1763325"/>
            <a:ext cx="4984800" cy="672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None/>
            </a:pPr>
            <a:r>
              <a:rPr lang="en" sz="2500"/>
              <a:t>How to find the correlated stocks?</a:t>
            </a:r>
            <a:endParaRPr sz="2500"/>
          </a:p>
        </p:txBody>
      </p:sp>
      <p:sp>
        <p:nvSpPr>
          <p:cNvPr id="80" name="Google Shape;80;p16"/>
          <p:cNvSpPr txBox="1"/>
          <p:nvPr/>
        </p:nvSpPr>
        <p:spPr>
          <a:xfrm>
            <a:off x="3461875" y="3181850"/>
            <a:ext cx="2616600" cy="5694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1200"/>
              </a:spcAft>
              <a:buNone/>
            </a:pPr>
            <a:r>
              <a:rPr lang="en" sz="2500">
                <a:solidFill>
                  <a:schemeClr val="accent3"/>
                </a:solidFill>
                <a:latin typeface="Average"/>
                <a:ea typeface="Average"/>
                <a:cs typeface="Average"/>
                <a:sym typeface="Average"/>
              </a:rPr>
              <a:t>How to trade?</a:t>
            </a:r>
            <a:endParaRPr/>
          </a:p>
        </p:txBody>
      </p:sp>
      <p:pic>
        <p:nvPicPr>
          <p:cNvPr id="81" name="Google Shape;81;p16"/>
          <p:cNvPicPr preferRelativeResize="0"/>
          <p:nvPr/>
        </p:nvPicPr>
        <p:blipFill>
          <a:blip r:embed="rId3">
            <a:alphaModFix/>
          </a:blip>
          <a:stretch>
            <a:fillRect/>
          </a:stretch>
        </p:blipFill>
        <p:spPr>
          <a:xfrm>
            <a:off x="161825" y="1621750"/>
            <a:ext cx="2456524" cy="2456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Answer!!!</a:t>
            </a:r>
            <a:endParaRPr/>
          </a:p>
        </p:txBody>
      </p:sp>
      <p:sp>
        <p:nvSpPr>
          <p:cNvPr id="87" name="Google Shape;87;p17"/>
          <p:cNvSpPr txBox="1"/>
          <p:nvPr>
            <p:ph idx="1" type="body"/>
          </p:nvPr>
        </p:nvSpPr>
        <p:spPr>
          <a:xfrm>
            <a:off x="453250" y="1466100"/>
            <a:ext cx="4191900" cy="965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600">
                <a:solidFill>
                  <a:srgbClr val="FFFF00"/>
                </a:solidFill>
              </a:rPr>
              <a:t>Use OPTICS Clustering Algorithm for Stock Pairing</a:t>
            </a:r>
            <a:endParaRPr sz="2600">
              <a:solidFill>
                <a:srgbClr val="FFFF00"/>
              </a:solidFill>
            </a:endParaRPr>
          </a:p>
        </p:txBody>
      </p:sp>
      <p:sp>
        <p:nvSpPr>
          <p:cNvPr id="88" name="Google Shape;88;p17"/>
          <p:cNvSpPr txBox="1"/>
          <p:nvPr/>
        </p:nvSpPr>
        <p:spPr>
          <a:xfrm>
            <a:off x="453250" y="3155100"/>
            <a:ext cx="3775500" cy="101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500">
                <a:solidFill>
                  <a:srgbClr val="FF00FF"/>
                </a:solidFill>
                <a:latin typeface="Average"/>
                <a:ea typeface="Average"/>
                <a:cs typeface="Average"/>
                <a:sym typeface="Average"/>
              </a:rPr>
              <a:t>Use LSTM to generate Buy/Sell Signals</a:t>
            </a:r>
            <a:endParaRPr sz="2100">
              <a:solidFill>
                <a:srgbClr val="FF00FF"/>
              </a:solidFill>
            </a:endParaRPr>
          </a:p>
        </p:txBody>
      </p:sp>
      <p:pic>
        <p:nvPicPr>
          <p:cNvPr id="89" name="Google Shape;89;p17"/>
          <p:cNvPicPr preferRelativeResize="0"/>
          <p:nvPr/>
        </p:nvPicPr>
        <p:blipFill>
          <a:blip r:embed="rId3">
            <a:alphaModFix/>
          </a:blip>
          <a:stretch>
            <a:fillRect/>
          </a:stretch>
        </p:blipFill>
        <p:spPr>
          <a:xfrm>
            <a:off x="5645100" y="1825850"/>
            <a:ext cx="2341150" cy="2341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072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500">
                <a:solidFill>
                  <a:srgbClr val="E69138"/>
                </a:solidFill>
              </a:rPr>
              <a:t>EDA</a:t>
            </a:r>
            <a:endParaRPr sz="4500">
              <a:solidFill>
                <a:srgbClr val="E69138"/>
              </a:solidFill>
            </a:endParaRPr>
          </a:p>
        </p:txBody>
      </p:sp>
      <p:sp>
        <p:nvSpPr>
          <p:cNvPr id="95" name="Google Shape;95;p18"/>
          <p:cNvSpPr/>
          <p:nvPr/>
        </p:nvSpPr>
        <p:spPr>
          <a:xfrm>
            <a:off x="360500" y="1400550"/>
            <a:ext cx="2265000" cy="11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Retrieve the ticker symbols and respective sectors of companies listed in the S&amp;P 500 from the Wikipedia page</a:t>
            </a:r>
            <a:endParaRPr>
              <a:latin typeface="Average"/>
              <a:ea typeface="Average"/>
              <a:cs typeface="Average"/>
              <a:sym typeface="Average"/>
            </a:endParaRPr>
          </a:p>
        </p:txBody>
      </p:sp>
      <p:sp>
        <p:nvSpPr>
          <p:cNvPr id="96" name="Google Shape;96;p18"/>
          <p:cNvSpPr/>
          <p:nvPr/>
        </p:nvSpPr>
        <p:spPr>
          <a:xfrm>
            <a:off x="2804875" y="1830000"/>
            <a:ext cx="679500" cy="273600"/>
          </a:xfrm>
          <a:prstGeom prst="rightArrow">
            <a:avLst>
              <a:gd fmla="val 50000" name="adj1"/>
              <a:gd fmla="val 50000"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97" name="Google Shape;97;p18"/>
          <p:cNvSpPr/>
          <p:nvPr/>
        </p:nvSpPr>
        <p:spPr>
          <a:xfrm>
            <a:off x="3588250" y="1400550"/>
            <a:ext cx="2114100" cy="11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Get </a:t>
            </a:r>
            <a:r>
              <a:rPr lang="en">
                <a:latin typeface="Average"/>
                <a:ea typeface="Average"/>
                <a:cs typeface="Average"/>
                <a:sym typeface="Average"/>
              </a:rPr>
              <a:t>everyday</a:t>
            </a:r>
            <a:r>
              <a:rPr lang="en">
                <a:latin typeface="Average"/>
                <a:ea typeface="Average"/>
                <a:cs typeface="Average"/>
                <a:sym typeface="Average"/>
              </a:rPr>
              <a:t> “Close Price” of each stock from Yahoo Finance API from 2010/01/01 to 2023/12/13  </a:t>
            </a:r>
            <a:endParaRPr>
              <a:latin typeface="Average"/>
              <a:ea typeface="Average"/>
              <a:cs typeface="Average"/>
              <a:sym typeface="Average"/>
            </a:endParaRPr>
          </a:p>
        </p:txBody>
      </p:sp>
      <p:sp>
        <p:nvSpPr>
          <p:cNvPr id="98" name="Google Shape;98;p18"/>
          <p:cNvSpPr/>
          <p:nvPr/>
        </p:nvSpPr>
        <p:spPr>
          <a:xfrm>
            <a:off x="5854600" y="1830000"/>
            <a:ext cx="679500" cy="273600"/>
          </a:xfrm>
          <a:prstGeom prst="rightArrow">
            <a:avLst>
              <a:gd fmla="val 50000" name="adj1"/>
              <a:gd fmla="val 50000"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99" name="Google Shape;99;p18"/>
          <p:cNvSpPr/>
          <p:nvPr/>
        </p:nvSpPr>
        <p:spPr>
          <a:xfrm>
            <a:off x="6806400" y="1400550"/>
            <a:ext cx="1868700" cy="11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Calculate the “Daily Return” from “Close Price” for each stock</a:t>
            </a:r>
            <a:endParaRPr>
              <a:latin typeface="Average"/>
              <a:ea typeface="Average"/>
              <a:cs typeface="Average"/>
              <a:sym typeface="Average"/>
            </a:endParaRPr>
          </a:p>
        </p:txBody>
      </p:sp>
      <p:sp>
        <p:nvSpPr>
          <p:cNvPr id="100" name="Google Shape;100;p18"/>
          <p:cNvSpPr/>
          <p:nvPr/>
        </p:nvSpPr>
        <p:spPr>
          <a:xfrm>
            <a:off x="7627475" y="2631300"/>
            <a:ext cx="349200" cy="572700"/>
          </a:xfrm>
          <a:prstGeom prst="downArrow">
            <a:avLst>
              <a:gd fmla="val 50000" name="adj1"/>
              <a:gd fmla="val 50000"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01" name="Google Shape;101;p18"/>
          <p:cNvSpPr/>
          <p:nvPr/>
        </p:nvSpPr>
        <p:spPr>
          <a:xfrm>
            <a:off x="6867725" y="3302250"/>
            <a:ext cx="1868700" cy="108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Drop the null values in each dataframe</a:t>
            </a:r>
            <a:endParaRPr>
              <a:latin typeface="Average"/>
              <a:ea typeface="Average"/>
              <a:cs typeface="Average"/>
              <a:sym typeface="Average"/>
            </a:endParaRPr>
          </a:p>
        </p:txBody>
      </p:sp>
      <p:sp>
        <p:nvSpPr>
          <p:cNvPr id="102" name="Google Shape;102;p18"/>
          <p:cNvSpPr/>
          <p:nvPr/>
        </p:nvSpPr>
        <p:spPr>
          <a:xfrm>
            <a:off x="5854600" y="3811950"/>
            <a:ext cx="642600" cy="273600"/>
          </a:xfrm>
          <a:prstGeom prst="leftArrow">
            <a:avLst>
              <a:gd fmla="val 50000" name="adj1"/>
              <a:gd fmla="val 50000"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03" name="Google Shape;103;p18"/>
          <p:cNvSpPr/>
          <p:nvPr/>
        </p:nvSpPr>
        <p:spPr>
          <a:xfrm>
            <a:off x="3776925" y="3302225"/>
            <a:ext cx="1830900" cy="108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Standardize the “Daily Return” with StandardScaler in </a:t>
            </a:r>
            <a:r>
              <a:rPr lang="en">
                <a:latin typeface="Average"/>
                <a:ea typeface="Average"/>
                <a:cs typeface="Average"/>
                <a:sym typeface="Average"/>
              </a:rPr>
              <a:t>Sklearn</a:t>
            </a:r>
            <a:r>
              <a:rPr lang="en">
                <a:latin typeface="Average"/>
                <a:ea typeface="Average"/>
                <a:cs typeface="Average"/>
                <a:sym typeface="Average"/>
              </a:rPr>
              <a:t> </a:t>
            </a:r>
            <a:endParaRPr>
              <a:latin typeface="Average"/>
              <a:ea typeface="Average"/>
              <a:cs typeface="Average"/>
              <a:sym typeface="Average"/>
            </a:endParaRPr>
          </a:p>
        </p:txBody>
      </p:sp>
      <p:sp>
        <p:nvSpPr>
          <p:cNvPr id="104" name="Google Shape;104;p18"/>
          <p:cNvSpPr/>
          <p:nvPr/>
        </p:nvSpPr>
        <p:spPr>
          <a:xfrm>
            <a:off x="2813600" y="3708125"/>
            <a:ext cx="679500" cy="273600"/>
          </a:xfrm>
          <a:prstGeom prst="leftArrow">
            <a:avLst>
              <a:gd fmla="val 50000" name="adj1"/>
              <a:gd fmla="val 50000" name="adj2"/>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05" name="Google Shape;105;p18"/>
          <p:cNvSpPr/>
          <p:nvPr/>
        </p:nvSpPr>
        <p:spPr>
          <a:xfrm>
            <a:off x="415675" y="3302275"/>
            <a:ext cx="2114100" cy="108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Retrieve all of the </a:t>
            </a:r>
            <a:r>
              <a:rPr lang="en">
                <a:latin typeface="Average"/>
                <a:ea typeface="Average"/>
                <a:cs typeface="Average"/>
                <a:sym typeface="Average"/>
              </a:rPr>
              <a:t>data frames</a:t>
            </a:r>
            <a:r>
              <a:rPr lang="en">
                <a:latin typeface="Average"/>
                <a:ea typeface="Average"/>
                <a:cs typeface="Average"/>
                <a:sym typeface="Average"/>
              </a:rPr>
              <a:t> of stock which sector is “</a:t>
            </a:r>
            <a:r>
              <a:rPr lang="en">
                <a:latin typeface="Average"/>
                <a:ea typeface="Average"/>
                <a:cs typeface="Average"/>
                <a:sym typeface="Average"/>
              </a:rPr>
              <a:t>Information </a:t>
            </a:r>
            <a:r>
              <a:rPr lang="en">
                <a:latin typeface="Average"/>
                <a:ea typeface="Average"/>
                <a:cs typeface="Average"/>
                <a:sym typeface="Average"/>
              </a:rPr>
              <a:t>Technology”</a:t>
            </a:r>
            <a:endParaRPr>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445025"/>
            <a:ext cx="14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5200">
                <a:solidFill>
                  <a:srgbClr val="CC0000"/>
                </a:solidFill>
              </a:rPr>
              <a:t>PART ONE</a:t>
            </a:r>
            <a:endParaRPr sz="5200">
              <a:solidFill>
                <a:srgbClr val="CC0000"/>
              </a:solidFill>
            </a:endParaRPr>
          </a:p>
        </p:txBody>
      </p:sp>
      <p:sp>
        <p:nvSpPr>
          <p:cNvPr id="111" name="Google Shape;111;p19"/>
          <p:cNvSpPr txBox="1"/>
          <p:nvPr/>
        </p:nvSpPr>
        <p:spPr>
          <a:xfrm>
            <a:off x="311700" y="2353750"/>
            <a:ext cx="3463500" cy="19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200">
                <a:solidFill>
                  <a:srgbClr val="FFFF00"/>
                </a:solidFill>
                <a:latin typeface="Oswald"/>
                <a:ea typeface="Oswald"/>
                <a:cs typeface="Oswald"/>
                <a:sym typeface="Oswald"/>
              </a:rPr>
              <a:t>CLUSTER </a:t>
            </a:r>
            <a:endParaRPr sz="5200">
              <a:solidFill>
                <a:srgbClr val="FFFF00"/>
              </a:solidFill>
              <a:latin typeface="Oswald"/>
              <a:ea typeface="Oswald"/>
              <a:cs typeface="Oswald"/>
              <a:sym typeface="Oswald"/>
            </a:endParaRPr>
          </a:p>
          <a:p>
            <a:pPr indent="0" lvl="0" marL="0" rtl="0" algn="l">
              <a:spcBef>
                <a:spcPts val="0"/>
              </a:spcBef>
              <a:spcAft>
                <a:spcPts val="0"/>
              </a:spcAft>
              <a:buNone/>
            </a:pPr>
            <a:r>
              <a:rPr lang="en" sz="5200">
                <a:solidFill>
                  <a:srgbClr val="FFFF00"/>
                </a:solidFill>
                <a:latin typeface="Oswald"/>
                <a:ea typeface="Oswald"/>
                <a:cs typeface="Oswald"/>
                <a:sym typeface="Oswald"/>
              </a:rPr>
              <a:t>&amp;</a:t>
            </a:r>
            <a:endParaRPr sz="5200">
              <a:solidFill>
                <a:srgbClr val="FFFF00"/>
              </a:solidFill>
              <a:latin typeface="Oswald"/>
              <a:ea typeface="Oswald"/>
              <a:cs typeface="Oswald"/>
              <a:sym typeface="Oswald"/>
            </a:endParaRPr>
          </a:p>
          <a:p>
            <a:pPr indent="0" lvl="0" marL="0" rtl="0" algn="l">
              <a:spcBef>
                <a:spcPts val="0"/>
              </a:spcBef>
              <a:spcAft>
                <a:spcPts val="0"/>
              </a:spcAft>
              <a:buNone/>
            </a:pPr>
            <a:r>
              <a:rPr lang="en" sz="5200">
                <a:solidFill>
                  <a:srgbClr val="FFFF00"/>
                </a:solidFill>
                <a:latin typeface="Oswald"/>
                <a:ea typeface="Oswald"/>
                <a:cs typeface="Oswald"/>
                <a:sym typeface="Oswald"/>
              </a:rPr>
              <a:t>Pairing</a:t>
            </a:r>
            <a:endParaRPr sz="1800">
              <a:solidFill>
                <a:srgbClr val="FFFF00"/>
              </a:solidFill>
              <a:latin typeface="Average"/>
              <a:ea typeface="Average"/>
              <a:cs typeface="Average"/>
              <a:sym typeface="Average"/>
            </a:endParaRPr>
          </a:p>
        </p:txBody>
      </p:sp>
      <p:sp>
        <p:nvSpPr>
          <p:cNvPr id="112" name="Google Shape;112;p19"/>
          <p:cNvSpPr/>
          <p:nvPr/>
        </p:nvSpPr>
        <p:spPr>
          <a:xfrm>
            <a:off x="3467775" y="445025"/>
            <a:ext cx="1623300" cy="1208100"/>
          </a:xfrm>
          <a:prstGeom prst="bevel">
            <a:avLst>
              <a:gd fmla="val 12500"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64 IT Stocks from S&amp;P 500</a:t>
            </a:r>
            <a:endParaRPr>
              <a:latin typeface="Average"/>
              <a:ea typeface="Average"/>
              <a:cs typeface="Average"/>
              <a:sym typeface="Average"/>
            </a:endParaRPr>
          </a:p>
        </p:txBody>
      </p:sp>
      <p:sp>
        <p:nvSpPr>
          <p:cNvPr id="113" name="Google Shape;113;p19"/>
          <p:cNvSpPr/>
          <p:nvPr/>
        </p:nvSpPr>
        <p:spPr>
          <a:xfrm>
            <a:off x="4119000" y="1736388"/>
            <a:ext cx="226500" cy="479100"/>
          </a:xfrm>
          <a:prstGeom prst="down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pic>
        <p:nvPicPr>
          <p:cNvPr id="114" name="Google Shape;114;p19"/>
          <p:cNvPicPr preferRelativeResize="0"/>
          <p:nvPr/>
        </p:nvPicPr>
        <p:blipFill>
          <a:blip r:embed="rId3">
            <a:alphaModFix/>
          </a:blip>
          <a:stretch>
            <a:fillRect/>
          </a:stretch>
        </p:blipFill>
        <p:spPr>
          <a:xfrm>
            <a:off x="2993625" y="2298750"/>
            <a:ext cx="2647624" cy="2719000"/>
          </a:xfrm>
          <a:prstGeom prst="rect">
            <a:avLst/>
          </a:prstGeom>
          <a:noFill/>
          <a:ln>
            <a:noFill/>
          </a:ln>
        </p:spPr>
      </p:pic>
      <p:sp>
        <p:nvSpPr>
          <p:cNvPr id="115" name="Google Shape;115;p19"/>
          <p:cNvSpPr txBox="1"/>
          <p:nvPr/>
        </p:nvSpPr>
        <p:spPr>
          <a:xfrm>
            <a:off x="4392675" y="1778850"/>
            <a:ext cx="764400" cy="2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FFFF"/>
                </a:solidFill>
                <a:latin typeface="Average"/>
                <a:ea typeface="Average"/>
                <a:cs typeface="Average"/>
                <a:sym typeface="Average"/>
              </a:rPr>
              <a:t>PCA</a:t>
            </a:r>
            <a:endParaRPr sz="1800">
              <a:solidFill>
                <a:srgbClr val="00FFFF"/>
              </a:solidFill>
              <a:latin typeface="Average"/>
              <a:ea typeface="Average"/>
              <a:cs typeface="Average"/>
              <a:sym typeface="Average"/>
            </a:endParaRPr>
          </a:p>
        </p:txBody>
      </p:sp>
      <p:sp>
        <p:nvSpPr>
          <p:cNvPr id="116" name="Google Shape;116;p19"/>
          <p:cNvSpPr/>
          <p:nvPr/>
        </p:nvSpPr>
        <p:spPr>
          <a:xfrm>
            <a:off x="5381350" y="1551525"/>
            <a:ext cx="669900" cy="5286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17" name="Google Shape;117;p19"/>
          <p:cNvSpPr txBox="1"/>
          <p:nvPr/>
        </p:nvSpPr>
        <p:spPr>
          <a:xfrm>
            <a:off x="6051250" y="1922925"/>
            <a:ext cx="3054900" cy="20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Principal Component Analysis (PCA) is a statistical technique used for dimensionality reduction in data analysis and machine learning. It involves transforming high-dimensional data into fewer dimensions (principal components) while retaining most of the variation in the data. This is achieved through standardizing the data, computing the covariance matrix, and then performing eigenvalue decomposition to determine the principal components.</a:t>
            </a:r>
            <a:endParaRPr sz="1200">
              <a:solidFill>
                <a:schemeClr val="dk1"/>
              </a:solidFill>
              <a:latin typeface="Average"/>
              <a:ea typeface="Average"/>
              <a:cs typeface="Average"/>
              <a:sym typeface="Average"/>
            </a:endParaRPr>
          </a:p>
        </p:txBody>
      </p:sp>
      <p:sp>
        <p:nvSpPr>
          <p:cNvPr id="118" name="Google Shape;118;p19"/>
          <p:cNvSpPr txBox="1"/>
          <p:nvPr/>
        </p:nvSpPr>
        <p:spPr>
          <a:xfrm>
            <a:off x="6455650" y="894225"/>
            <a:ext cx="2246100" cy="10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chemeClr val="accent3"/>
                </a:solidFill>
                <a:latin typeface="Average"/>
                <a:ea typeface="Average"/>
                <a:cs typeface="Average"/>
                <a:sym typeface="Average"/>
              </a:rPr>
              <a:t>   Step One</a:t>
            </a:r>
            <a:endParaRPr sz="2900">
              <a:solidFill>
                <a:schemeClr val="accent3"/>
              </a:solidFill>
              <a:latin typeface="Average"/>
              <a:ea typeface="Average"/>
              <a:cs typeface="Average"/>
              <a:sym typeface="Average"/>
            </a:endParaRPr>
          </a:p>
          <a:p>
            <a:pPr indent="0" lvl="0" marL="0" rtl="0" algn="l">
              <a:spcBef>
                <a:spcPts val="0"/>
              </a:spcBef>
              <a:spcAft>
                <a:spcPts val="0"/>
              </a:spcAft>
              <a:buNone/>
            </a:pPr>
            <a:r>
              <a:rPr lang="en" sz="3000">
                <a:solidFill>
                  <a:srgbClr val="00FFFF"/>
                </a:solidFill>
                <a:latin typeface="Average"/>
                <a:ea typeface="Average"/>
                <a:cs typeface="Average"/>
                <a:sym typeface="Average"/>
              </a:rPr>
              <a:t>       PCA</a:t>
            </a:r>
            <a:endParaRPr sz="3000">
              <a:solidFill>
                <a:srgbClr val="00FFFF"/>
              </a:solidFill>
              <a:latin typeface="Average"/>
              <a:ea typeface="Average"/>
              <a:cs typeface="Average"/>
              <a:sym typeface="Average"/>
            </a:endParaRPr>
          </a:p>
        </p:txBody>
      </p:sp>
      <p:sp>
        <p:nvSpPr>
          <p:cNvPr id="119" name="Google Shape;119;p19"/>
          <p:cNvSpPr txBox="1"/>
          <p:nvPr/>
        </p:nvSpPr>
        <p:spPr>
          <a:xfrm>
            <a:off x="1294350" y="1791288"/>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FFFF"/>
                </a:solidFill>
                <a:latin typeface="Average"/>
                <a:ea typeface="Average"/>
                <a:cs typeface="Average"/>
                <a:sym typeface="Average"/>
              </a:rPr>
              <a:t>                                        </a:t>
            </a:r>
            <a:r>
              <a:rPr lang="en" sz="1200">
                <a:solidFill>
                  <a:srgbClr val="00FFFF"/>
                </a:solidFill>
                <a:latin typeface="Average"/>
                <a:ea typeface="Average"/>
                <a:cs typeface="Average"/>
                <a:sym typeface="Average"/>
              </a:rPr>
              <a:t>n</a:t>
            </a:r>
            <a:r>
              <a:rPr lang="en" sz="1200">
                <a:solidFill>
                  <a:srgbClr val="00FFFF"/>
                </a:solidFill>
                <a:latin typeface="Average"/>
                <a:ea typeface="Average"/>
                <a:cs typeface="Average"/>
                <a:sym typeface="Average"/>
              </a:rPr>
              <a:t>_components = 3</a:t>
            </a:r>
            <a:endParaRPr sz="800">
              <a:solidFill>
                <a:srgbClr val="00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nvSpPr>
        <p:spPr>
          <a:xfrm>
            <a:off x="6398700" y="621750"/>
            <a:ext cx="3000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solidFill>
                  <a:srgbClr val="CC0000"/>
                </a:solidFill>
                <a:latin typeface="Oswald"/>
                <a:ea typeface="Oswald"/>
                <a:cs typeface="Oswald"/>
                <a:sym typeface="Oswald"/>
              </a:rPr>
              <a:t>PART ONE</a:t>
            </a:r>
            <a:endParaRPr sz="5200">
              <a:solidFill>
                <a:srgbClr val="CC0000"/>
              </a:solidFill>
              <a:latin typeface="Oswald"/>
              <a:ea typeface="Oswald"/>
              <a:cs typeface="Oswald"/>
              <a:sym typeface="Oswald"/>
            </a:endParaRPr>
          </a:p>
        </p:txBody>
      </p:sp>
      <p:sp>
        <p:nvSpPr>
          <p:cNvPr id="125" name="Google Shape;125;p20"/>
          <p:cNvSpPr txBox="1"/>
          <p:nvPr/>
        </p:nvSpPr>
        <p:spPr>
          <a:xfrm>
            <a:off x="6398700" y="1915825"/>
            <a:ext cx="30000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solidFill>
                  <a:srgbClr val="FFFF00"/>
                </a:solidFill>
                <a:latin typeface="Oswald"/>
                <a:ea typeface="Oswald"/>
                <a:cs typeface="Oswald"/>
                <a:sym typeface="Oswald"/>
              </a:rPr>
              <a:t>CLUSTER </a:t>
            </a:r>
            <a:endParaRPr sz="5200">
              <a:solidFill>
                <a:srgbClr val="FFFF00"/>
              </a:solidFill>
              <a:latin typeface="Oswald"/>
              <a:ea typeface="Oswald"/>
              <a:cs typeface="Oswald"/>
              <a:sym typeface="Oswald"/>
            </a:endParaRPr>
          </a:p>
          <a:p>
            <a:pPr indent="0" lvl="0" marL="0" rtl="0" algn="l">
              <a:spcBef>
                <a:spcPts val="0"/>
              </a:spcBef>
              <a:spcAft>
                <a:spcPts val="0"/>
              </a:spcAft>
              <a:buNone/>
            </a:pPr>
            <a:r>
              <a:rPr lang="en" sz="5200">
                <a:solidFill>
                  <a:srgbClr val="FFFF00"/>
                </a:solidFill>
                <a:latin typeface="Oswald"/>
                <a:ea typeface="Oswald"/>
                <a:cs typeface="Oswald"/>
                <a:sym typeface="Oswald"/>
              </a:rPr>
              <a:t>&amp;</a:t>
            </a:r>
            <a:endParaRPr sz="5200">
              <a:solidFill>
                <a:srgbClr val="FFFF00"/>
              </a:solidFill>
              <a:latin typeface="Oswald"/>
              <a:ea typeface="Oswald"/>
              <a:cs typeface="Oswald"/>
              <a:sym typeface="Oswald"/>
            </a:endParaRPr>
          </a:p>
          <a:p>
            <a:pPr indent="0" lvl="0" marL="0" rtl="0" algn="l">
              <a:spcBef>
                <a:spcPts val="0"/>
              </a:spcBef>
              <a:spcAft>
                <a:spcPts val="0"/>
              </a:spcAft>
              <a:buNone/>
            </a:pPr>
            <a:r>
              <a:rPr lang="en" sz="5200">
                <a:solidFill>
                  <a:srgbClr val="FFFF00"/>
                </a:solidFill>
                <a:latin typeface="Oswald"/>
                <a:ea typeface="Oswald"/>
                <a:cs typeface="Oswald"/>
                <a:sym typeface="Oswald"/>
              </a:rPr>
              <a:t>Pairing</a:t>
            </a:r>
            <a:endParaRPr/>
          </a:p>
        </p:txBody>
      </p:sp>
      <p:sp>
        <p:nvSpPr>
          <p:cNvPr id="126" name="Google Shape;126;p20"/>
          <p:cNvSpPr txBox="1"/>
          <p:nvPr/>
        </p:nvSpPr>
        <p:spPr>
          <a:xfrm>
            <a:off x="669225" y="226500"/>
            <a:ext cx="39939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chemeClr val="accent3"/>
                </a:solidFill>
                <a:latin typeface="Average"/>
                <a:ea typeface="Average"/>
                <a:cs typeface="Average"/>
                <a:sym typeface="Average"/>
              </a:rPr>
              <a:t>Step Two</a:t>
            </a:r>
            <a:endParaRPr sz="2900">
              <a:solidFill>
                <a:schemeClr val="accent3"/>
              </a:solidFill>
              <a:latin typeface="Average"/>
              <a:ea typeface="Average"/>
              <a:cs typeface="Average"/>
              <a:sym typeface="Average"/>
            </a:endParaRPr>
          </a:p>
          <a:p>
            <a:pPr indent="0" lvl="0" marL="0" rtl="0" algn="l">
              <a:spcBef>
                <a:spcPts val="0"/>
              </a:spcBef>
              <a:spcAft>
                <a:spcPts val="0"/>
              </a:spcAft>
              <a:buNone/>
            </a:pPr>
            <a:r>
              <a:rPr lang="en" sz="2900">
                <a:solidFill>
                  <a:srgbClr val="00FF00"/>
                </a:solidFill>
                <a:latin typeface="Average"/>
                <a:ea typeface="Average"/>
                <a:cs typeface="Average"/>
                <a:sym typeface="Average"/>
              </a:rPr>
              <a:t>OPTICS </a:t>
            </a:r>
            <a:r>
              <a:rPr lang="en" sz="2900">
                <a:solidFill>
                  <a:srgbClr val="00FF00"/>
                </a:solidFill>
                <a:latin typeface="Average"/>
                <a:ea typeface="Average"/>
                <a:cs typeface="Average"/>
                <a:sym typeface="Average"/>
              </a:rPr>
              <a:t>Clustering</a:t>
            </a:r>
            <a:endParaRPr sz="2900">
              <a:solidFill>
                <a:srgbClr val="00FF00"/>
              </a:solidFill>
              <a:latin typeface="Average"/>
              <a:ea typeface="Average"/>
              <a:cs typeface="Average"/>
              <a:sym typeface="Average"/>
            </a:endParaRPr>
          </a:p>
        </p:txBody>
      </p:sp>
      <p:sp>
        <p:nvSpPr>
          <p:cNvPr id="127" name="Google Shape;127;p20"/>
          <p:cNvSpPr txBox="1"/>
          <p:nvPr/>
        </p:nvSpPr>
        <p:spPr>
          <a:xfrm>
            <a:off x="669225" y="1190550"/>
            <a:ext cx="4067700" cy="8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OPTICS (Ordering Points To Identify the Clustering Structure) is an algorithm used for clustering data. It's similar to DBSCAN (Density-Based Spatial Clustering of Applications with Noise), but with key improvements that allow it to identify clusters of varying densities.</a:t>
            </a:r>
            <a:endParaRPr sz="1200">
              <a:solidFill>
                <a:schemeClr val="lt2"/>
              </a:solidFill>
              <a:latin typeface="Average"/>
              <a:ea typeface="Average"/>
              <a:cs typeface="Average"/>
              <a:sym typeface="Average"/>
            </a:endParaRPr>
          </a:p>
        </p:txBody>
      </p:sp>
      <p:pic>
        <p:nvPicPr>
          <p:cNvPr id="128" name="Google Shape;128;p20"/>
          <p:cNvPicPr preferRelativeResize="0"/>
          <p:nvPr/>
        </p:nvPicPr>
        <p:blipFill>
          <a:blip r:embed="rId3">
            <a:alphaModFix/>
          </a:blip>
          <a:stretch>
            <a:fillRect/>
          </a:stretch>
        </p:blipFill>
        <p:spPr>
          <a:xfrm>
            <a:off x="200100" y="2345925"/>
            <a:ext cx="2647624" cy="2719000"/>
          </a:xfrm>
          <a:prstGeom prst="rect">
            <a:avLst/>
          </a:prstGeom>
          <a:noFill/>
          <a:ln>
            <a:noFill/>
          </a:ln>
        </p:spPr>
      </p:pic>
      <p:sp>
        <p:nvSpPr>
          <p:cNvPr id="129" name="Google Shape;129;p20"/>
          <p:cNvSpPr/>
          <p:nvPr/>
        </p:nvSpPr>
        <p:spPr>
          <a:xfrm>
            <a:off x="2955850" y="3684450"/>
            <a:ext cx="613500" cy="189000"/>
          </a:xfrm>
          <a:prstGeom prst="rightArrow">
            <a:avLst>
              <a:gd fmla="val 50000" name="adj1"/>
              <a:gd fmla="val 50000" name="adj2"/>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pic>
        <p:nvPicPr>
          <p:cNvPr id="130" name="Google Shape;130;p20"/>
          <p:cNvPicPr preferRelativeResize="0"/>
          <p:nvPr/>
        </p:nvPicPr>
        <p:blipFill>
          <a:blip r:embed="rId4">
            <a:alphaModFix/>
          </a:blip>
          <a:stretch>
            <a:fillRect/>
          </a:stretch>
        </p:blipFill>
        <p:spPr>
          <a:xfrm>
            <a:off x="3569350" y="2296125"/>
            <a:ext cx="2722951" cy="2768800"/>
          </a:xfrm>
          <a:prstGeom prst="rect">
            <a:avLst/>
          </a:prstGeom>
          <a:noFill/>
          <a:ln>
            <a:noFill/>
          </a:ln>
        </p:spPr>
      </p:pic>
      <p:sp>
        <p:nvSpPr>
          <p:cNvPr id="131" name="Google Shape;131;p20"/>
          <p:cNvSpPr txBox="1"/>
          <p:nvPr/>
        </p:nvSpPr>
        <p:spPr>
          <a:xfrm>
            <a:off x="4239375" y="1987425"/>
            <a:ext cx="27231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FF00"/>
                </a:solidFill>
              </a:rPr>
              <a:t>min_samples = 5</a:t>
            </a:r>
            <a:endParaRPr sz="1200">
              <a:solidFill>
                <a:srgbClr val="00FF00"/>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nvSpPr>
        <p:spPr>
          <a:xfrm>
            <a:off x="235925" y="377500"/>
            <a:ext cx="3000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solidFill>
                  <a:srgbClr val="CC0000"/>
                </a:solidFill>
                <a:latin typeface="Oswald"/>
                <a:ea typeface="Oswald"/>
                <a:cs typeface="Oswald"/>
                <a:sym typeface="Oswald"/>
              </a:rPr>
              <a:t>PART ONE</a:t>
            </a:r>
            <a:endParaRPr/>
          </a:p>
        </p:txBody>
      </p:sp>
      <p:sp>
        <p:nvSpPr>
          <p:cNvPr id="137" name="Google Shape;137;p21"/>
          <p:cNvSpPr txBox="1"/>
          <p:nvPr/>
        </p:nvSpPr>
        <p:spPr>
          <a:xfrm>
            <a:off x="235925" y="1585525"/>
            <a:ext cx="30000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solidFill>
                  <a:srgbClr val="FFFF00"/>
                </a:solidFill>
                <a:latin typeface="Oswald"/>
                <a:ea typeface="Oswald"/>
                <a:cs typeface="Oswald"/>
                <a:sym typeface="Oswald"/>
              </a:rPr>
              <a:t>CLUSTER </a:t>
            </a:r>
            <a:endParaRPr sz="5200">
              <a:solidFill>
                <a:srgbClr val="FFFF00"/>
              </a:solidFill>
              <a:latin typeface="Oswald"/>
              <a:ea typeface="Oswald"/>
              <a:cs typeface="Oswald"/>
              <a:sym typeface="Oswald"/>
            </a:endParaRPr>
          </a:p>
          <a:p>
            <a:pPr indent="0" lvl="0" marL="0" rtl="0" algn="l">
              <a:spcBef>
                <a:spcPts val="0"/>
              </a:spcBef>
              <a:spcAft>
                <a:spcPts val="0"/>
              </a:spcAft>
              <a:buNone/>
            </a:pPr>
            <a:r>
              <a:rPr lang="en" sz="5200">
                <a:solidFill>
                  <a:srgbClr val="FFFF00"/>
                </a:solidFill>
                <a:latin typeface="Oswald"/>
                <a:ea typeface="Oswald"/>
                <a:cs typeface="Oswald"/>
                <a:sym typeface="Oswald"/>
              </a:rPr>
              <a:t>&amp;</a:t>
            </a:r>
            <a:endParaRPr sz="5200">
              <a:solidFill>
                <a:srgbClr val="FFFF00"/>
              </a:solidFill>
              <a:latin typeface="Oswald"/>
              <a:ea typeface="Oswald"/>
              <a:cs typeface="Oswald"/>
              <a:sym typeface="Oswald"/>
            </a:endParaRPr>
          </a:p>
          <a:p>
            <a:pPr indent="0" lvl="0" marL="0" rtl="0" algn="l">
              <a:spcBef>
                <a:spcPts val="0"/>
              </a:spcBef>
              <a:spcAft>
                <a:spcPts val="0"/>
              </a:spcAft>
              <a:buNone/>
            </a:pPr>
            <a:r>
              <a:rPr lang="en" sz="5200">
                <a:solidFill>
                  <a:srgbClr val="FFFF00"/>
                </a:solidFill>
                <a:latin typeface="Oswald"/>
                <a:ea typeface="Oswald"/>
                <a:cs typeface="Oswald"/>
                <a:sym typeface="Oswald"/>
              </a:rPr>
              <a:t>Pairing</a:t>
            </a:r>
            <a:endParaRPr/>
          </a:p>
        </p:txBody>
      </p:sp>
      <p:sp>
        <p:nvSpPr>
          <p:cNvPr id="138" name="Google Shape;138;p21"/>
          <p:cNvSpPr txBox="1"/>
          <p:nvPr/>
        </p:nvSpPr>
        <p:spPr>
          <a:xfrm>
            <a:off x="3783325" y="180450"/>
            <a:ext cx="30000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chemeClr val="accent3"/>
                </a:solidFill>
                <a:latin typeface="Average"/>
                <a:ea typeface="Average"/>
                <a:cs typeface="Average"/>
                <a:sym typeface="Average"/>
              </a:rPr>
              <a:t>            </a:t>
            </a:r>
            <a:r>
              <a:rPr lang="en" sz="2900">
                <a:solidFill>
                  <a:schemeClr val="accent3"/>
                </a:solidFill>
                <a:latin typeface="Average"/>
                <a:ea typeface="Average"/>
                <a:cs typeface="Average"/>
                <a:sym typeface="Average"/>
              </a:rPr>
              <a:t>Step Three</a:t>
            </a:r>
            <a:endParaRPr sz="2900">
              <a:solidFill>
                <a:schemeClr val="accent3"/>
              </a:solidFill>
              <a:latin typeface="Average"/>
              <a:ea typeface="Average"/>
              <a:cs typeface="Average"/>
              <a:sym typeface="Average"/>
            </a:endParaRPr>
          </a:p>
          <a:p>
            <a:pPr indent="0" lvl="0" marL="0" rtl="0" algn="l">
              <a:spcBef>
                <a:spcPts val="0"/>
              </a:spcBef>
              <a:spcAft>
                <a:spcPts val="0"/>
              </a:spcAft>
              <a:buNone/>
            </a:pPr>
            <a:r>
              <a:rPr lang="en" sz="2900">
                <a:solidFill>
                  <a:srgbClr val="00FFFF"/>
                </a:solidFill>
                <a:latin typeface="Average"/>
                <a:ea typeface="Average"/>
                <a:cs typeface="Average"/>
                <a:sym typeface="Average"/>
              </a:rPr>
              <a:t>               </a:t>
            </a:r>
            <a:r>
              <a:rPr lang="en" sz="2900">
                <a:solidFill>
                  <a:srgbClr val="F4CCCC"/>
                </a:solidFill>
                <a:latin typeface="Average"/>
                <a:ea typeface="Average"/>
                <a:cs typeface="Average"/>
                <a:sym typeface="Average"/>
              </a:rPr>
              <a:t>Pairing</a:t>
            </a:r>
            <a:endParaRPr>
              <a:solidFill>
                <a:srgbClr val="F4CCCC"/>
              </a:solidFill>
            </a:endParaRPr>
          </a:p>
        </p:txBody>
      </p:sp>
      <p:pic>
        <p:nvPicPr>
          <p:cNvPr id="139" name="Google Shape;139;p21"/>
          <p:cNvPicPr preferRelativeResize="0"/>
          <p:nvPr/>
        </p:nvPicPr>
        <p:blipFill>
          <a:blip r:embed="rId3">
            <a:alphaModFix/>
          </a:blip>
          <a:stretch>
            <a:fillRect/>
          </a:stretch>
        </p:blipFill>
        <p:spPr>
          <a:xfrm>
            <a:off x="3002446" y="1257750"/>
            <a:ext cx="5642752" cy="1077300"/>
          </a:xfrm>
          <a:prstGeom prst="rect">
            <a:avLst/>
          </a:prstGeom>
          <a:noFill/>
          <a:ln>
            <a:noFill/>
          </a:ln>
        </p:spPr>
      </p:pic>
      <p:sp>
        <p:nvSpPr>
          <p:cNvPr id="140" name="Google Shape;140;p21"/>
          <p:cNvSpPr/>
          <p:nvPr/>
        </p:nvSpPr>
        <p:spPr>
          <a:xfrm>
            <a:off x="7462300" y="2504750"/>
            <a:ext cx="264300" cy="462600"/>
          </a:xfrm>
          <a:prstGeom prst="down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41" name="Google Shape;141;p21"/>
          <p:cNvSpPr/>
          <p:nvPr/>
        </p:nvSpPr>
        <p:spPr>
          <a:xfrm>
            <a:off x="6428900" y="3137075"/>
            <a:ext cx="2331100" cy="1179700"/>
          </a:xfrm>
          <a:prstGeom prst="flowChartPredefined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Stock A and B Cointegrated?</a:t>
            </a:r>
            <a:endParaRPr>
              <a:latin typeface="Average"/>
              <a:ea typeface="Average"/>
              <a:cs typeface="Average"/>
              <a:sym typeface="Average"/>
            </a:endParaRPr>
          </a:p>
          <a:p>
            <a:pPr indent="0" lvl="0" marL="0" rtl="0" algn="ctr">
              <a:spcBef>
                <a:spcPts val="0"/>
              </a:spcBef>
              <a:spcAft>
                <a:spcPts val="0"/>
              </a:spcAft>
              <a:buNone/>
            </a:pPr>
            <a:r>
              <a:t/>
            </a:r>
            <a:endParaRPr>
              <a:latin typeface="Average"/>
              <a:ea typeface="Average"/>
              <a:cs typeface="Average"/>
              <a:sym typeface="Average"/>
            </a:endParaRPr>
          </a:p>
          <a:p>
            <a:pPr indent="0" lvl="0" marL="0" rtl="0" algn="ctr">
              <a:spcBef>
                <a:spcPts val="0"/>
              </a:spcBef>
              <a:spcAft>
                <a:spcPts val="0"/>
              </a:spcAft>
              <a:buNone/>
            </a:pPr>
            <a:r>
              <a:rPr lang="en">
                <a:latin typeface="Average"/>
                <a:ea typeface="Average"/>
                <a:cs typeface="Average"/>
                <a:sym typeface="Average"/>
              </a:rPr>
              <a:t>Engle-Granger test:</a:t>
            </a:r>
            <a:endParaRPr>
              <a:latin typeface="Average"/>
              <a:ea typeface="Average"/>
              <a:cs typeface="Average"/>
              <a:sym typeface="Average"/>
            </a:endParaRPr>
          </a:p>
          <a:p>
            <a:pPr indent="0" lvl="0" marL="0" rtl="0" algn="ctr">
              <a:spcBef>
                <a:spcPts val="0"/>
              </a:spcBef>
              <a:spcAft>
                <a:spcPts val="0"/>
              </a:spcAft>
              <a:buNone/>
            </a:pPr>
            <a:r>
              <a:rPr lang="en">
                <a:latin typeface="Average"/>
                <a:ea typeface="Average"/>
                <a:cs typeface="Average"/>
                <a:sym typeface="Average"/>
              </a:rPr>
              <a:t>P_value &lt; 0.05</a:t>
            </a:r>
            <a:endParaRPr>
              <a:latin typeface="Average"/>
              <a:ea typeface="Average"/>
              <a:cs typeface="Average"/>
              <a:sym typeface="Average"/>
            </a:endParaRPr>
          </a:p>
        </p:txBody>
      </p:sp>
      <p:sp>
        <p:nvSpPr>
          <p:cNvPr id="142" name="Google Shape;142;p21"/>
          <p:cNvSpPr/>
          <p:nvPr/>
        </p:nvSpPr>
        <p:spPr>
          <a:xfrm>
            <a:off x="5551200" y="3608950"/>
            <a:ext cx="613500" cy="283200"/>
          </a:xfrm>
          <a:prstGeom prst="lef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4CCCC"/>
              </a:solidFill>
              <a:latin typeface="Average"/>
              <a:ea typeface="Average"/>
              <a:cs typeface="Average"/>
              <a:sym typeface="Average"/>
            </a:endParaRPr>
          </a:p>
        </p:txBody>
      </p:sp>
      <p:sp>
        <p:nvSpPr>
          <p:cNvPr id="143" name="Google Shape;143;p21"/>
          <p:cNvSpPr/>
          <p:nvPr/>
        </p:nvSpPr>
        <p:spPr>
          <a:xfrm>
            <a:off x="2785975" y="3160700"/>
            <a:ext cx="2501025" cy="1179700"/>
          </a:xfrm>
          <a:prstGeom prst="flowChartPredefined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Price Spread</a:t>
            </a:r>
            <a:r>
              <a:rPr lang="en">
                <a:latin typeface="Average"/>
                <a:ea typeface="Average"/>
                <a:cs typeface="Average"/>
                <a:sym typeface="Average"/>
              </a:rPr>
              <a:t> Stationary?</a:t>
            </a:r>
            <a:endParaRPr>
              <a:latin typeface="Average"/>
              <a:ea typeface="Average"/>
              <a:cs typeface="Average"/>
              <a:sym typeface="Average"/>
            </a:endParaRPr>
          </a:p>
          <a:p>
            <a:pPr indent="0" lvl="0" marL="0" rtl="0" algn="ctr">
              <a:spcBef>
                <a:spcPts val="0"/>
              </a:spcBef>
              <a:spcAft>
                <a:spcPts val="0"/>
              </a:spcAft>
              <a:buNone/>
            </a:pPr>
            <a:r>
              <a:t/>
            </a:r>
            <a:endParaRPr>
              <a:latin typeface="Average"/>
              <a:ea typeface="Average"/>
              <a:cs typeface="Average"/>
              <a:sym typeface="Average"/>
            </a:endParaRPr>
          </a:p>
          <a:p>
            <a:pPr indent="0" lvl="0" marL="0" rtl="0" algn="ctr">
              <a:spcBef>
                <a:spcPts val="0"/>
              </a:spcBef>
              <a:spcAft>
                <a:spcPts val="0"/>
              </a:spcAft>
              <a:buNone/>
            </a:pPr>
            <a:r>
              <a:rPr lang="en">
                <a:latin typeface="Average"/>
                <a:ea typeface="Average"/>
                <a:cs typeface="Average"/>
                <a:sym typeface="Average"/>
              </a:rPr>
              <a:t>Hurst Exponent &lt; 0.5</a:t>
            </a:r>
            <a:endParaRPr>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